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9" r:id="rId2"/>
  </p:sldMasterIdLst>
  <p:notesMasterIdLst>
    <p:notesMasterId r:id="rId36"/>
  </p:notesMasterIdLst>
  <p:sldIdLst>
    <p:sldId id="416" r:id="rId3"/>
    <p:sldId id="274" r:id="rId4"/>
    <p:sldId id="276" r:id="rId5"/>
    <p:sldId id="279" r:id="rId6"/>
    <p:sldId id="388" r:id="rId7"/>
    <p:sldId id="389" r:id="rId8"/>
    <p:sldId id="390" r:id="rId9"/>
    <p:sldId id="391" r:id="rId10"/>
    <p:sldId id="392" r:id="rId11"/>
    <p:sldId id="395" r:id="rId12"/>
    <p:sldId id="443" r:id="rId13"/>
    <p:sldId id="444" r:id="rId14"/>
    <p:sldId id="396" r:id="rId15"/>
    <p:sldId id="397" r:id="rId16"/>
    <p:sldId id="398" r:id="rId17"/>
    <p:sldId id="399" r:id="rId18"/>
    <p:sldId id="400" r:id="rId19"/>
    <p:sldId id="401" r:id="rId20"/>
    <p:sldId id="402" r:id="rId21"/>
    <p:sldId id="403" r:id="rId22"/>
    <p:sldId id="404" r:id="rId23"/>
    <p:sldId id="405" r:id="rId24"/>
    <p:sldId id="406" r:id="rId25"/>
    <p:sldId id="407" r:id="rId26"/>
    <p:sldId id="408" r:id="rId27"/>
    <p:sldId id="409" r:id="rId28"/>
    <p:sldId id="411" r:id="rId29"/>
    <p:sldId id="412" r:id="rId30"/>
    <p:sldId id="413" r:id="rId31"/>
    <p:sldId id="437" r:id="rId32"/>
    <p:sldId id="438" r:id="rId33"/>
    <p:sldId id="414" r:id="rId34"/>
    <p:sldId id="415" r:id="rId3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CCA7BD5-DB6B-4A7D-ADFF-7F11988AC341}">
          <p14:sldIdLst>
            <p14:sldId id="416"/>
          </p14:sldIdLst>
        </p14:section>
        <p14:section name="Reflexiona" id="{9A3EEE10-74C9-420F-BE10-81CED6487E4D}">
          <p14:sldIdLst>
            <p14:sldId id="274"/>
            <p14:sldId id="276"/>
            <p14:sldId id="279"/>
            <p14:sldId id="388"/>
            <p14:sldId id="389"/>
            <p14:sldId id="390"/>
            <p14:sldId id="391"/>
            <p14:sldId id="392"/>
            <p14:sldId id="395"/>
            <p14:sldId id="443"/>
            <p14:sldId id="444"/>
            <p14:sldId id="396"/>
            <p14:sldId id="397"/>
            <p14:sldId id="398"/>
            <p14:sldId id="399"/>
            <p14:sldId id="400"/>
            <p14:sldId id="401"/>
            <p14:sldId id="402"/>
            <p14:sldId id="403"/>
            <p14:sldId id="404"/>
            <p14:sldId id="405"/>
            <p14:sldId id="406"/>
            <p14:sldId id="407"/>
            <p14:sldId id="408"/>
            <p14:sldId id="409"/>
            <p14:sldId id="411"/>
            <p14:sldId id="412"/>
            <p14:sldId id="413"/>
            <p14:sldId id="437"/>
            <p14:sldId id="438"/>
            <p14:sldId id="414"/>
            <p14:sldId id="415"/>
          </p14:sldIdLst>
        </p14:section>
      </p14:sectionLst>
    </p:ext>
    <p:ext uri="{EFAFB233-063F-42B5-8137-9DF3F51BA10A}">
      <p15:sldGuideLst xmlns:p15="http://schemas.microsoft.com/office/powerpoint/2012/main">
        <p15:guide id="1" orient="horz" pos="368" userDrawn="1">
          <p15:clr>
            <a:srgbClr val="A4A3A4"/>
          </p15:clr>
        </p15:guide>
        <p15:guide id="2" pos="8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73BA"/>
    <a:srgbClr val="4F81BD"/>
    <a:srgbClr val="696969"/>
    <a:srgbClr val="203764"/>
    <a:srgbClr val="E9EDF4"/>
    <a:srgbClr val="D0D8E8"/>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4660"/>
  </p:normalViewPr>
  <p:slideViewPr>
    <p:cSldViewPr snapToGrid="0">
      <p:cViewPr varScale="1">
        <p:scale>
          <a:sx n="74" d="100"/>
          <a:sy n="74" d="100"/>
        </p:scale>
        <p:origin x="582" y="60"/>
      </p:cViewPr>
      <p:guideLst>
        <p:guide orient="horz" pos="368"/>
        <p:guide pos="805"/>
      </p:guideLst>
    </p:cSldViewPr>
  </p:slideViewPr>
  <p:notesTextViewPr>
    <p:cViewPr>
      <p:scale>
        <a:sx n="1" d="1"/>
        <a:sy n="1" d="1"/>
      </p:scale>
      <p:origin x="0" y="0"/>
    </p:cViewPr>
  </p:notesTextViewPr>
  <p:sorterViewPr>
    <p:cViewPr varScale="1">
      <p:scale>
        <a:sx n="100" d="100"/>
        <a:sy n="100" d="100"/>
      </p:scale>
      <p:origin x="0" y="-549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L00551374\AppData\Local\Microsoft\Windows\INetCache\Content.Outlook\VWWVH2T4\Copy%20of%20analisis%20(0000000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s-MX" sz="1800" b="1" dirty="0" smtClean="0"/>
              <a:t>Reflexiones mensuales</a:t>
            </a:r>
            <a:r>
              <a:rPr lang="es-MX" sz="1800" b="1" baseline="0" dirty="0" smtClean="0"/>
              <a:t> </a:t>
            </a:r>
            <a:r>
              <a:rPr lang="es-MX" sz="1800" b="1" baseline="0" dirty="0" smtClean="0"/>
              <a:t>autorizadas de j</a:t>
            </a:r>
            <a:r>
              <a:rPr lang="es-MX" sz="1800" b="1" dirty="0" smtClean="0"/>
              <a:t>ulio 2014</a:t>
            </a:r>
            <a:r>
              <a:rPr lang="es-MX" sz="1800" b="1" baseline="0" dirty="0" smtClean="0"/>
              <a:t> a </a:t>
            </a:r>
            <a:r>
              <a:rPr lang="es-MX" sz="1800" b="1" dirty="0" smtClean="0"/>
              <a:t>julio </a:t>
            </a:r>
            <a:r>
              <a:rPr lang="es-MX" sz="1800" b="1" dirty="0" smtClean="0"/>
              <a:t>2015 clasificadas por el tiempo en que se hizo la reflexión y la fecha de requisición de pago.</a:t>
            </a:r>
            <a:endParaRPr lang="es-MX" sz="1800" b="1" dirty="0"/>
          </a:p>
          <a:p>
            <a:pPr>
              <a:defRPr sz="1600"/>
            </a:pPr>
            <a:r>
              <a:rPr lang="es-MX" sz="1600" dirty="0"/>
              <a:t>n= </a:t>
            </a:r>
            <a:r>
              <a:rPr lang="es-MX" sz="1600" dirty="0" smtClean="0"/>
              <a:t>4,969</a:t>
            </a:r>
          </a:p>
          <a:p>
            <a:pPr>
              <a:defRPr sz="1600"/>
            </a:pPr>
            <a:r>
              <a:rPr lang="es-MX" sz="1600" dirty="0" smtClean="0"/>
              <a:t>Al cierre</a:t>
            </a:r>
            <a:r>
              <a:rPr lang="es-MX" sz="1600" baseline="0" dirty="0" smtClean="0"/>
              <a:t> del año académico,</a:t>
            </a:r>
            <a:r>
              <a:rPr lang="es-MX" sz="1600" dirty="0" smtClean="0"/>
              <a:t> en promedio el 30% de las</a:t>
            </a:r>
            <a:r>
              <a:rPr lang="es-MX" sz="1600" baseline="0" dirty="0" smtClean="0"/>
              <a:t> solicitudes son para servicios ya prestado</a:t>
            </a:r>
            <a:endParaRPr lang="es-MX" sz="1600" dirty="0"/>
          </a:p>
        </c:rich>
      </c:tx>
      <c:layout>
        <c:manualLayout>
          <c:xMode val="edge"/>
          <c:yMode val="edge"/>
          <c:x val="8.9878134808857368E-2"/>
          <c:y val="1.521749028836545E-2"/>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s-MX"/>
        </a:p>
      </c:txPr>
    </c:title>
    <c:autoTitleDeleted val="0"/>
    <c:plotArea>
      <c:layout/>
      <c:barChart>
        <c:barDir val="col"/>
        <c:grouping val="percentStacked"/>
        <c:varyColors val="0"/>
        <c:ser>
          <c:idx val="0"/>
          <c:order val="0"/>
          <c:tx>
            <c:strRef>
              <c:f>'[Copy of analisis (00000002).xlsx]Sheet2'!$C$7</c:f>
              <c:strCache>
                <c:ptCount val="1"/>
                <c:pt idx="0">
                  <c:v>PAGO</c:v>
                </c:pt>
              </c:strCache>
            </c:strRef>
          </c:tx>
          <c:spPr>
            <a:solidFill>
              <a:schemeClr val="accent5">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'[Copy of analisis (00000002).xlsx]Sheet2'!$B$8:$B$20</c:f>
              <c:strCache>
                <c:ptCount val="13"/>
                <c:pt idx="0">
                  <c:v>Julio</c:v>
                </c:pt>
                <c:pt idx="1">
                  <c:v>Agosto</c:v>
                </c:pt>
                <c:pt idx="2">
                  <c:v>Septiembre</c:v>
                </c:pt>
                <c:pt idx="3">
                  <c:v>Octubre</c:v>
                </c:pt>
                <c:pt idx="4">
                  <c:v>Noviembre</c:v>
                </c:pt>
                <c:pt idx="5">
                  <c:v>Diciembre</c:v>
                </c:pt>
                <c:pt idx="6">
                  <c:v>Enero</c:v>
                </c:pt>
                <c:pt idx="7">
                  <c:v>Febrero</c:v>
                </c:pt>
                <c:pt idx="8">
                  <c:v>Marzo</c:v>
                </c:pt>
                <c:pt idx="9">
                  <c:v>Abril</c:v>
                </c:pt>
                <c:pt idx="10">
                  <c:v>Mayo</c:v>
                </c:pt>
                <c:pt idx="11">
                  <c:v>Junio</c:v>
                </c:pt>
                <c:pt idx="12">
                  <c:v>Julio</c:v>
                </c:pt>
              </c:strCache>
            </c:strRef>
          </c:cat>
          <c:val>
            <c:numRef>
              <c:f>'[Copy of analisis (00000002).xlsx]Sheet2'!$C$8:$C$20</c:f>
              <c:numCache>
                <c:formatCode>General</c:formatCode>
                <c:ptCount val="13"/>
                <c:pt idx="0">
                  <c:v>140</c:v>
                </c:pt>
                <c:pt idx="1">
                  <c:v>227</c:v>
                </c:pt>
                <c:pt idx="2">
                  <c:v>259</c:v>
                </c:pt>
                <c:pt idx="3">
                  <c:v>268</c:v>
                </c:pt>
                <c:pt idx="4">
                  <c:v>245</c:v>
                </c:pt>
                <c:pt idx="5">
                  <c:v>124</c:v>
                </c:pt>
                <c:pt idx="6">
                  <c:v>112</c:v>
                </c:pt>
                <c:pt idx="7">
                  <c:v>170</c:v>
                </c:pt>
                <c:pt idx="8">
                  <c:v>166</c:v>
                </c:pt>
                <c:pt idx="9">
                  <c:v>112</c:v>
                </c:pt>
                <c:pt idx="10">
                  <c:v>132</c:v>
                </c:pt>
                <c:pt idx="11">
                  <c:v>141</c:v>
                </c:pt>
                <c:pt idx="12">
                  <c:v>32</c:v>
                </c:pt>
              </c:numCache>
            </c:numRef>
          </c:val>
        </c:ser>
        <c:ser>
          <c:idx val="1"/>
          <c:order val="1"/>
          <c:tx>
            <c:strRef>
              <c:f>'[Copy of analisis (00000002).xlsx]Sheet2'!$D$7</c:f>
              <c:strCache>
                <c:ptCount val="1"/>
                <c:pt idx="0">
                  <c:v>10 o menos</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'[Copy of analisis (00000002).xlsx]Sheet2'!$B$8:$B$20</c:f>
              <c:strCache>
                <c:ptCount val="13"/>
                <c:pt idx="0">
                  <c:v>Julio</c:v>
                </c:pt>
                <c:pt idx="1">
                  <c:v>Agosto</c:v>
                </c:pt>
                <c:pt idx="2">
                  <c:v>Septiembre</c:v>
                </c:pt>
                <c:pt idx="3">
                  <c:v>Octubre</c:v>
                </c:pt>
                <c:pt idx="4">
                  <c:v>Noviembre</c:v>
                </c:pt>
                <c:pt idx="5">
                  <c:v>Diciembre</c:v>
                </c:pt>
                <c:pt idx="6">
                  <c:v>Enero</c:v>
                </c:pt>
                <c:pt idx="7">
                  <c:v>Febrero</c:v>
                </c:pt>
                <c:pt idx="8">
                  <c:v>Marzo</c:v>
                </c:pt>
                <c:pt idx="9">
                  <c:v>Abril</c:v>
                </c:pt>
                <c:pt idx="10">
                  <c:v>Mayo</c:v>
                </c:pt>
                <c:pt idx="11">
                  <c:v>Junio</c:v>
                </c:pt>
                <c:pt idx="12">
                  <c:v>Julio</c:v>
                </c:pt>
              </c:strCache>
            </c:strRef>
          </c:cat>
          <c:val>
            <c:numRef>
              <c:f>'[Copy of analisis (00000002).xlsx]Sheet2'!$D$8:$D$20</c:f>
              <c:numCache>
                <c:formatCode>General</c:formatCode>
                <c:ptCount val="13"/>
                <c:pt idx="0">
                  <c:v>78</c:v>
                </c:pt>
                <c:pt idx="1">
                  <c:v>102</c:v>
                </c:pt>
                <c:pt idx="2">
                  <c:v>150</c:v>
                </c:pt>
                <c:pt idx="3">
                  <c:v>183</c:v>
                </c:pt>
                <c:pt idx="4">
                  <c:v>163</c:v>
                </c:pt>
                <c:pt idx="5">
                  <c:v>92</c:v>
                </c:pt>
                <c:pt idx="6">
                  <c:v>76</c:v>
                </c:pt>
                <c:pt idx="7">
                  <c:v>153</c:v>
                </c:pt>
                <c:pt idx="8">
                  <c:v>162</c:v>
                </c:pt>
                <c:pt idx="9">
                  <c:v>186</c:v>
                </c:pt>
                <c:pt idx="10">
                  <c:v>218</c:v>
                </c:pt>
                <c:pt idx="11">
                  <c:v>203</c:v>
                </c:pt>
                <c:pt idx="12">
                  <c:v>54</c:v>
                </c:pt>
              </c:numCache>
            </c:numRef>
          </c:val>
        </c:ser>
        <c:ser>
          <c:idx val="2"/>
          <c:order val="2"/>
          <c:tx>
            <c:strRef>
              <c:f>'[Copy of analisis (00000002).xlsx]Sheet2'!$E$7</c:f>
              <c:strCache>
                <c:ptCount val="1"/>
                <c:pt idx="0">
                  <c:v>10 días o más</c:v>
                </c:pt>
              </c:strCache>
            </c:strRef>
          </c:tx>
          <c:spPr>
            <a:solidFill>
              <a:schemeClr val="tx2">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'[Copy of analisis (00000002).xlsx]Sheet2'!$B$8:$B$20</c:f>
              <c:strCache>
                <c:ptCount val="13"/>
                <c:pt idx="0">
                  <c:v>Julio</c:v>
                </c:pt>
                <c:pt idx="1">
                  <c:v>Agosto</c:v>
                </c:pt>
                <c:pt idx="2">
                  <c:v>Septiembre</c:v>
                </c:pt>
                <c:pt idx="3">
                  <c:v>Octubre</c:v>
                </c:pt>
                <c:pt idx="4">
                  <c:v>Noviembre</c:v>
                </c:pt>
                <c:pt idx="5">
                  <c:v>Diciembre</c:v>
                </c:pt>
                <c:pt idx="6">
                  <c:v>Enero</c:v>
                </c:pt>
                <c:pt idx="7">
                  <c:v>Febrero</c:v>
                </c:pt>
                <c:pt idx="8">
                  <c:v>Marzo</c:v>
                </c:pt>
                <c:pt idx="9">
                  <c:v>Abril</c:v>
                </c:pt>
                <c:pt idx="10">
                  <c:v>Mayo</c:v>
                </c:pt>
                <c:pt idx="11">
                  <c:v>Junio</c:v>
                </c:pt>
                <c:pt idx="12">
                  <c:v>Julio</c:v>
                </c:pt>
              </c:strCache>
            </c:strRef>
          </c:cat>
          <c:val>
            <c:numRef>
              <c:f>'[Copy of analisis (00000002).xlsx]Sheet2'!$E$8:$E$20</c:f>
              <c:numCache>
                <c:formatCode>General</c:formatCode>
                <c:ptCount val="13"/>
                <c:pt idx="0">
                  <c:v>61</c:v>
                </c:pt>
                <c:pt idx="1">
                  <c:v>40</c:v>
                </c:pt>
                <c:pt idx="2">
                  <c:v>52</c:v>
                </c:pt>
                <c:pt idx="3">
                  <c:v>114</c:v>
                </c:pt>
                <c:pt idx="4">
                  <c:v>97</c:v>
                </c:pt>
                <c:pt idx="5">
                  <c:v>60</c:v>
                </c:pt>
                <c:pt idx="6">
                  <c:v>55</c:v>
                </c:pt>
                <c:pt idx="7">
                  <c:v>96</c:v>
                </c:pt>
                <c:pt idx="8">
                  <c:v>105</c:v>
                </c:pt>
                <c:pt idx="9">
                  <c:v>91</c:v>
                </c:pt>
                <c:pt idx="10">
                  <c:v>115</c:v>
                </c:pt>
                <c:pt idx="11">
                  <c:v>108</c:v>
                </c:pt>
                <c:pt idx="12">
                  <c:v>27</c:v>
                </c:pt>
              </c:numCache>
            </c:numRef>
          </c:val>
        </c:ser>
        <c:dLbls>
          <c:showLegendKey val="0"/>
          <c:showVal val="0"/>
          <c:showCatName val="0"/>
          <c:showSerName val="0"/>
          <c:showPercent val="0"/>
          <c:showBubbleSize val="0"/>
        </c:dLbls>
        <c:gapWidth val="150"/>
        <c:overlap val="100"/>
        <c:axId val="1504779376"/>
        <c:axId val="1504780464"/>
      </c:barChart>
      <c:catAx>
        <c:axId val="1504779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MX"/>
          </a:p>
        </c:txPr>
        <c:crossAx val="1504780464"/>
        <c:crosses val="autoZero"/>
        <c:auto val="1"/>
        <c:lblAlgn val="ctr"/>
        <c:lblOffset val="100"/>
        <c:noMultiLvlLbl val="0"/>
      </c:catAx>
      <c:valAx>
        <c:axId val="150478046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MX"/>
          </a:p>
        </c:txPr>
        <c:crossAx val="15047793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MX"/>
        </a:p>
      </c:txPr>
    </c:legend>
    <c:plotVisOnly val="1"/>
    <c:dispBlanksAs val="gap"/>
    <c:showDLblsOverMax val="0"/>
  </c:chart>
  <c:spPr>
    <a:noFill/>
    <a:ln>
      <a:noFill/>
    </a:ln>
    <a:effectLst/>
  </c:spPr>
  <c:txPr>
    <a:bodyPr/>
    <a:lstStyle/>
    <a:p>
      <a:pPr>
        <a:defRPr sz="1800"/>
      </a:pPr>
      <a:endParaRPr lang="es-MX"/>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3DD947-CBC7-437E-A143-3C76641DE1B3}" type="datetimeFigureOut">
              <a:rPr lang="es-MX" smtClean="0"/>
              <a:t>09/09/2015</a:t>
            </a:fld>
            <a:endParaRPr lang="es-MX"/>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250F2D-5D76-4D46-BBBD-3A7CC1EB9DB8}" type="slidenum">
              <a:rPr lang="es-MX" smtClean="0"/>
              <a:t>‹#›</a:t>
            </a:fld>
            <a:endParaRPr lang="es-MX"/>
          </a:p>
        </p:txBody>
      </p:sp>
    </p:spTree>
    <p:extLst>
      <p:ext uri="{BB962C8B-B14F-4D97-AF65-F5344CB8AC3E}">
        <p14:creationId xmlns:p14="http://schemas.microsoft.com/office/powerpoint/2010/main" val="533577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smtClean="0"/>
              <a:t>Jueves de 12 a 1:30</a:t>
            </a:r>
            <a:endParaRPr lang="es-MX" dirty="0"/>
          </a:p>
        </p:txBody>
      </p:sp>
      <p:sp>
        <p:nvSpPr>
          <p:cNvPr id="4" name="Slide Number Placeholder 3"/>
          <p:cNvSpPr>
            <a:spLocks noGrp="1"/>
          </p:cNvSpPr>
          <p:nvPr>
            <p:ph type="sldNum" sz="quarter" idx="10"/>
          </p:nvPr>
        </p:nvSpPr>
        <p:spPr/>
        <p:txBody>
          <a:bodyPr/>
          <a:lstStyle/>
          <a:p>
            <a:fld id="{3324BA6E-B071-43CD-A903-FB3C7B070F86}" type="slidenum">
              <a:rPr lang="es-MX" smtClean="0">
                <a:solidFill>
                  <a:prstClr val="black"/>
                </a:solidFill>
              </a:rPr>
              <a:pPr/>
              <a:t>1</a:t>
            </a:fld>
            <a:endParaRPr lang="es-MX">
              <a:solidFill>
                <a:prstClr val="black"/>
              </a:solidFill>
            </a:endParaRPr>
          </a:p>
        </p:txBody>
      </p:sp>
    </p:spTree>
    <p:extLst>
      <p:ext uri="{BB962C8B-B14F-4D97-AF65-F5344CB8AC3E}">
        <p14:creationId xmlns:p14="http://schemas.microsoft.com/office/powerpoint/2010/main" val="1333398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1371600" y="1143000"/>
            <a:ext cx="4114800" cy="3086100"/>
          </a:xfrm>
        </p:spPr>
      </p:sp>
      <p:sp>
        <p:nvSpPr>
          <p:cNvPr id="3" name="Marcador de notas 2"/>
          <p:cNvSpPr>
            <a:spLocks noGrp="1"/>
          </p:cNvSpPr>
          <p:nvPr>
            <p:ph type="body" idx="1"/>
          </p:nvPr>
        </p:nvSpPr>
        <p:spPr/>
        <p:txBody>
          <a:bodyPr/>
          <a:lstStyle/>
          <a:p>
            <a:r>
              <a:rPr lang="es-MX" dirty="0" smtClean="0"/>
              <a:t>Como líderes debemos observar los mitos relacionados a las anteriores prácticas de la planeación. Recuerda que la nueva forma de gestión financiera nos ayuda a enfrentar</a:t>
            </a:r>
            <a:r>
              <a:rPr lang="es-MX" baseline="0" dirty="0" smtClean="0"/>
              <a:t> con mayor rapidez y flexibilidad cambios en el entorno que afecta nuestra planeación de recursos.</a:t>
            </a:r>
          </a:p>
          <a:p>
            <a:endParaRPr lang="es-MX" baseline="0" dirty="0" smtClean="0"/>
          </a:p>
          <a:p>
            <a:r>
              <a:rPr lang="es-MX" sz="1200" b="0" i="0" kern="1200" dirty="0" smtClean="0">
                <a:solidFill>
                  <a:schemeClr val="tx1"/>
                </a:solidFill>
                <a:effectLst/>
                <a:latin typeface="+mn-lt"/>
                <a:ea typeface="+mn-ea"/>
                <a:cs typeface="+mn-cs"/>
              </a:rPr>
              <a:t>183941819</a:t>
            </a:r>
            <a:endParaRPr lang="es-MX" dirty="0"/>
          </a:p>
        </p:txBody>
      </p:sp>
      <p:sp>
        <p:nvSpPr>
          <p:cNvPr id="4" name="Marcador de número de diapositiva 3"/>
          <p:cNvSpPr>
            <a:spLocks noGrp="1"/>
          </p:cNvSpPr>
          <p:nvPr>
            <p:ph type="sldNum" sz="quarter" idx="10"/>
          </p:nvPr>
        </p:nvSpPr>
        <p:spPr/>
        <p:txBody>
          <a:bodyPr/>
          <a:lstStyle/>
          <a:p>
            <a:fld id="{2466BB5B-7162-4F88-9FC3-7B366F5C4853}" type="slidenum">
              <a:rPr lang="es-MX" smtClean="0">
                <a:solidFill>
                  <a:prstClr val="black"/>
                </a:solidFill>
              </a:rPr>
              <a:pPr/>
              <a:t>2</a:t>
            </a:fld>
            <a:endParaRPr lang="es-MX">
              <a:solidFill>
                <a:prstClr val="black"/>
              </a:solidFill>
            </a:endParaRPr>
          </a:p>
        </p:txBody>
      </p:sp>
    </p:spTree>
    <p:extLst>
      <p:ext uri="{BB962C8B-B14F-4D97-AF65-F5344CB8AC3E}">
        <p14:creationId xmlns:p14="http://schemas.microsoft.com/office/powerpoint/2010/main" val="2446605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1371600" y="1143000"/>
            <a:ext cx="4114800" cy="3086100"/>
          </a:xfrm>
        </p:spPr>
      </p:sp>
      <p:sp>
        <p:nvSpPr>
          <p:cNvPr id="3" name="Marcador de notas 2"/>
          <p:cNvSpPr>
            <a:spLocks noGrp="1"/>
          </p:cNvSpPr>
          <p:nvPr>
            <p:ph type="body" idx="1"/>
          </p:nvPr>
        </p:nvSpPr>
        <p:spPr/>
        <p:txBody>
          <a:bodyPr/>
          <a:lstStyle/>
          <a:p>
            <a:pPr marL="0" indent="0">
              <a:buNone/>
            </a:pPr>
            <a:r>
              <a:rPr lang="es-MX" sz="1200" dirty="0" smtClean="0"/>
              <a:t>Dependiendo del tipo de egreso, la asignación de recursos puede solicitarse través de:</a:t>
            </a:r>
          </a:p>
          <a:p>
            <a:r>
              <a:rPr lang="es-MX" sz="1200" dirty="0" smtClean="0"/>
              <a:t>REFLEXIONA</a:t>
            </a:r>
          </a:p>
          <a:p>
            <a:r>
              <a:rPr lang="es-MX" sz="1200" dirty="0" smtClean="0"/>
              <a:t>CAPEX</a:t>
            </a:r>
          </a:p>
          <a:p>
            <a:endParaRPr lang="es-MX" sz="1200" dirty="0" smtClean="0"/>
          </a:p>
          <a:p>
            <a:r>
              <a:rPr lang="es-MX" sz="1200" dirty="0" smtClean="0"/>
              <a:t>Haz clic para que conozcas más sobre estos.</a:t>
            </a:r>
          </a:p>
          <a:p>
            <a:endParaRPr lang="es-MX" sz="1200" dirty="0" smtClean="0"/>
          </a:p>
          <a:p>
            <a:r>
              <a:rPr lang="es-MX" sz="1200" b="0" i="0" kern="1200" dirty="0" smtClean="0">
                <a:solidFill>
                  <a:schemeClr val="tx1"/>
                </a:solidFill>
                <a:effectLst/>
                <a:latin typeface="+mn-lt"/>
                <a:ea typeface="+mn-ea"/>
                <a:cs typeface="+mn-cs"/>
              </a:rPr>
              <a:t>178540307</a:t>
            </a:r>
            <a:endParaRPr lang="es-MX" dirty="0" smtClean="0"/>
          </a:p>
          <a:p>
            <a:endParaRPr lang="es-MX" dirty="0"/>
          </a:p>
        </p:txBody>
      </p:sp>
      <p:sp>
        <p:nvSpPr>
          <p:cNvPr id="4" name="Marcador de número de diapositiva 3"/>
          <p:cNvSpPr>
            <a:spLocks noGrp="1"/>
          </p:cNvSpPr>
          <p:nvPr>
            <p:ph type="sldNum" sz="quarter" idx="10"/>
          </p:nvPr>
        </p:nvSpPr>
        <p:spPr/>
        <p:txBody>
          <a:bodyPr/>
          <a:lstStyle/>
          <a:p>
            <a:fld id="{2466BB5B-7162-4F88-9FC3-7B366F5C4853}" type="slidenum">
              <a:rPr lang="es-MX" smtClean="0">
                <a:solidFill>
                  <a:prstClr val="black"/>
                </a:solidFill>
              </a:rPr>
              <a:pPr/>
              <a:t>3</a:t>
            </a:fld>
            <a:endParaRPr lang="es-MX">
              <a:solidFill>
                <a:prstClr val="black"/>
              </a:solidFill>
            </a:endParaRPr>
          </a:p>
        </p:txBody>
      </p:sp>
    </p:spTree>
    <p:extLst>
      <p:ext uri="{BB962C8B-B14F-4D97-AF65-F5344CB8AC3E}">
        <p14:creationId xmlns:p14="http://schemas.microsoft.com/office/powerpoint/2010/main" val="1314732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1371600" y="1143000"/>
            <a:ext cx="4114800" cy="3086100"/>
          </a:xfrm>
        </p:spPr>
      </p:sp>
      <p:sp>
        <p:nvSpPr>
          <p:cNvPr id="3" name="Marcador de notas 2"/>
          <p:cNvSpPr>
            <a:spLocks noGrp="1"/>
          </p:cNvSpPr>
          <p:nvPr>
            <p:ph type="body" idx="1"/>
          </p:nvPr>
        </p:nvSpPr>
        <p:spPr/>
        <p:txBody>
          <a:bodyPr/>
          <a:lstStyle/>
          <a:p>
            <a:r>
              <a:rPr lang="es-MX" dirty="0" smtClean="0"/>
              <a:t>Se usará Reflexiona</a:t>
            </a:r>
            <a:r>
              <a:rPr lang="es-MX" baseline="0" dirty="0" smtClean="0"/>
              <a:t> o </a:t>
            </a:r>
            <a:r>
              <a:rPr lang="es-MX" baseline="0" dirty="0" err="1" smtClean="0"/>
              <a:t>Capex</a:t>
            </a:r>
            <a:r>
              <a:rPr lang="es-MX" baseline="0" dirty="0" smtClean="0"/>
              <a:t> dependiendo del tipo de egreso. Se usa Reflexiona para operación, proyectos y eventos y para Inversiones es CAPEX. No todos los líderes llevamos a cabo este último tipo de operaciones, la mayoría de los líderes solo necesitaremos usar Reflexiona.</a:t>
            </a:r>
          </a:p>
          <a:p>
            <a:endParaRPr lang="es-MX" baseline="0" dirty="0" smtClean="0"/>
          </a:p>
          <a:p>
            <a:r>
              <a:rPr lang="es-MX" baseline="0" dirty="0" smtClean="0"/>
              <a:t>Mejorar la presentación del gráfico.</a:t>
            </a:r>
          </a:p>
          <a:p>
            <a:endParaRPr lang="es-MX"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MX" b="1" baseline="0" dirty="0" smtClean="0"/>
              <a:t>SOLO PARA LIDERES DE APOYO Y PROFESORES</a:t>
            </a:r>
            <a:endParaRPr lang="es-MX" b="1" dirty="0" smtClean="0"/>
          </a:p>
          <a:p>
            <a:endParaRPr lang="es-MX" dirty="0"/>
          </a:p>
        </p:txBody>
      </p:sp>
      <p:sp>
        <p:nvSpPr>
          <p:cNvPr id="4" name="Marcador de número de diapositiva 3"/>
          <p:cNvSpPr>
            <a:spLocks noGrp="1"/>
          </p:cNvSpPr>
          <p:nvPr>
            <p:ph type="sldNum" sz="quarter" idx="10"/>
          </p:nvPr>
        </p:nvSpPr>
        <p:spPr/>
        <p:txBody>
          <a:bodyPr/>
          <a:lstStyle/>
          <a:p>
            <a:fld id="{2466BB5B-7162-4F88-9FC3-7B366F5C4853}" type="slidenum">
              <a:rPr lang="es-MX" smtClean="0">
                <a:solidFill>
                  <a:prstClr val="black"/>
                </a:solidFill>
              </a:rPr>
              <a:pPr/>
              <a:t>4</a:t>
            </a:fld>
            <a:endParaRPr lang="es-MX">
              <a:solidFill>
                <a:prstClr val="black"/>
              </a:solidFill>
            </a:endParaRPr>
          </a:p>
        </p:txBody>
      </p:sp>
    </p:spTree>
    <p:extLst>
      <p:ext uri="{BB962C8B-B14F-4D97-AF65-F5344CB8AC3E}">
        <p14:creationId xmlns:p14="http://schemas.microsoft.com/office/powerpoint/2010/main" val="94871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7"/>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14E7C6-D2FB-48FC-B957-D7517F685CC6}" type="datetime1">
              <a:rPr lang="es-ES" smtClean="0">
                <a:solidFill>
                  <a:prstClr val="black">
                    <a:tint val="75000"/>
                  </a:prstClr>
                </a:solidFill>
              </a:rPr>
              <a:t>09/09/2015</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C454F94C-6E48-504A-B9EB-8AF22A91BF01}"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19869171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3C5F4BC-0631-4E83-A4E9-7EADDA62378A}" type="datetime1">
              <a:rPr lang="es-ES" smtClean="0">
                <a:solidFill>
                  <a:prstClr val="black">
                    <a:tint val="75000"/>
                  </a:prstClr>
                </a:solidFill>
              </a:rPr>
              <a:t>09/09/2015</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C454F94C-6E48-504A-B9EB-8AF22A91BF01}"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1239394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0"/>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40"/>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C8387D6-9CA9-45E8-B077-CEAE9AD153C1}" type="datetime1">
              <a:rPr lang="es-ES" smtClean="0">
                <a:solidFill>
                  <a:prstClr val="black">
                    <a:tint val="75000"/>
                  </a:prstClr>
                </a:solidFill>
              </a:rPr>
              <a:t>09/09/2015</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C454F94C-6E48-504A-B9EB-8AF22A91BF01}" type="slidenum">
              <a:rPr lang="es-ES" smtClean="0">
                <a:solidFill>
                  <a:prstClr val="black">
                    <a:tint val="75000"/>
                  </a:prstClr>
                </a:solidFill>
              </a:rPr>
              <a:pPr/>
              <a:t>‹#›</a:t>
            </a:fld>
            <a:endParaRPr lang="es-ES">
              <a:solidFill>
                <a:prstClr val="black">
                  <a:tint val="75000"/>
                </a:prstClr>
              </a:solidFill>
            </a:endParaRPr>
          </a:p>
        </p:txBody>
      </p:sp>
      <p:grpSp>
        <p:nvGrpSpPr>
          <p:cNvPr id="7" name="Agrupar 14"/>
          <p:cNvGrpSpPr/>
          <p:nvPr userDrawn="1"/>
        </p:nvGrpSpPr>
        <p:grpSpPr>
          <a:xfrm>
            <a:off x="7081768" y="2"/>
            <a:ext cx="2062233" cy="2062233"/>
            <a:chOff x="7091494" y="-10053"/>
            <a:chExt cx="2062233" cy="2062233"/>
          </a:xfrm>
        </p:grpSpPr>
        <p:pic>
          <p:nvPicPr>
            <p:cNvPr id="8" name="Imagen 15" descr="flecha mod. 4 slidecorn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1494" y="-10053"/>
              <a:ext cx="2062233" cy="2062233"/>
            </a:xfrm>
            <a:prstGeom prst="rect">
              <a:avLst/>
            </a:prstGeom>
          </p:spPr>
        </p:pic>
        <p:sp>
          <p:nvSpPr>
            <p:cNvPr id="9" name="Rectángulo 4"/>
            <p:cNvSpPr/>
            <p:nvPr/>
          </p:nvSpPr>
          <p:spPr>
            <a:xfrm>
              <a:off x="7203131" y="239393"/>
              <a:ext cx="1722246" cy="203133"/>
            </a:xfrm>
            <a:prstGeom prst="rect">
              <a:avLst/>
            </a:prstGeom>
            <a:effectLst>
              <a:outerShdw blurRad="50800" dist="38100" dir="2700000" algn="tl" rotWithShape="0">
                <a:prstClr val="black">
                  <a:alpha val="40000"/>
                </a:prstClr>
              </a:outerShdw>
            </a:effectLst>
          </p:spPr>
          <p:txBody>
            <a:bodyPr wrap="square">
              <a:spAutoFit/>
            </a:bodyPr>
            <a:lstStyle/>
            <a:p>
              <a:pPr algn="r" defTabSz="342900">
                <a:lnSpc>
                  <a:spcPct val="80000"/>
                </a:lnSpc>
              </a:pPr>
              <a:r>
                <a:rPr lang="es-ES" sz="900" b="1" dirty="0">
                  <a:solidFill>
                    <a:srgbClr val="FFFFFF"/>
                  </a:solidFill>
                </a:rPr>
                <a:t>Contratación</a:t>
              </a:r>
            </a:p>
          </p:txBody>
        </p:sp>
      </p:grpSp>
    </p:spTree>
    <p:extLst>
      <p:ext uri="{BB962C8B-B14F-4D97-AF65-F5344CB8AC3E}">
        <p14:creationId xmlns:p14="http://schemas.microsoft.com/office/powerpoint/2010/main" val="3746170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ítulo y objetos">
    <p:spTree>
      <p:nvGrpSpPr>
        <p:cNvPr id="1" name=""/>
        <p:cNvGrpSpPr/>
        <p:nvPr/>
      </p:nvGrpSpPr>
      <p:grpSpPr>
        <a:xfrm>
          <a:off x="0" y="0"/>
          <a:ext cx="0" cy="0"/>
          <a:chOff x="0" y="0"/>
          <a:chExt cx="0" cy="0"/>
        </a:xfrm>
      </p:grpSpPr>
      <p:sp>
        <p:nvSpPr>
          <p:cNvPr id="4" name="Marcador de fecha 3"/>
          <p:cNvSpPr>
            <a:spLocks noGrp="1"/>
          </p:cNvSpPr>
          <p:nvPr>
            <p:ph type="dt" sz="half" idx="10"/>
          </p:nvPr>
        </p:nvSpPr>
        <p:spPr>
          <a:xfrm>
            <a:off x="457200" y="6356353"/>
            <a:ext cx="2133600" cy="365125"/>
          </a:xfrm>
          <a:prstGeom prst="rect">
            <a:avLst/>
          </a:prstGeom>
        </p:spPr>
        <p:txBody>
          <a:bodyPr/>
          <a:lstStyle/>
          <a:p>
            <a:fld id="{F1724FFB-65EA-407B-A981-7714FA618134}" type="datetime1">
              <a:rPr lang="es-ES" smtClean="0">
                <a:solidFill>
                  <a:prstClr val="black">
                    <a:tint val="75000"/>
                  </a:prstClr>
                </a:solidFill>
              </a:rPr>
              <a:t>09/09/2015</a:t>
            </a:fld>
            <a:endParaRPr lang="es-ES">
              <a:solidFill>
                <a:prstClr val="black">
                  <a:tint val="75000"/>
                </a:prstClr>
              </a:solidFill>
            </a:endParaRPr>
          </a:p>
        </p:txBody>
      </p:sp>
      <p:sp>
        <p:nvSpPr>
          <p:cNvPr id="5" name="Marcador de pie de página 4"/>
          <p:cNvSpPr>
            <a:spLocks noGrp="1"/>
          </p:cNvSpPr>
          <p:nvPr>
            <p:ph type="ftr" sz="quarter" idx="11"/>
          </p:nvPr>
        </p:nvSpPr>
        <p:spPr>
          <a:xfrm>
            <a:off x="3124200" y="6356353"/>
            <a:ext cx="2895600" cy="365125"/>
          </a:xfrm>
          <a:prstGeom prst="rect">
            <a:avLst/>
          </a:prstGeom>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a:xfrm>
            <a:off x="6553200" y="6356353"/>
            <a:ext cx="2133600" cy="365125"/>
          </a:xfrm>
          <a:prstGeom prst="rect">
            <a:avLst/>
          </a:prstGeom>
        </p:spPr>
        <p:txBody>
          <a:bodyPr/>
          <a:lstStyle/>
          <a:p>
            <a:fld id="{4A3C702F-BDD2-AC48-98B2-7490D04D9AA5}" type="slidenum">
              <a:rPr lang="es-ES" smtClean="0">
                <a:solidFill>
                  <a:prstClr val="black">
                    <a:tint val="75000"/>
                  </a:prstClr>
                </a:solidFill>
              </a:rPr>
              <a:pPr/>
              <a:t>‹#›</a:t>
            </a:fld>
            <a:endParaRPr lang="es-ES">
              <a:solidFill>
                <a:prstClr val="black">
                  <a:tint val="75000"/>
                </a:prstClr>
              </a:solidFill>
            </a:endParaRPr>
          </a:p>
        </p:txBody>
      </p:sp>
      <p:sp>
        <p:nvSpPr>
          <p:cNvPr id="7" name="Rectángulo 3"/>
          <p:cNvSpPr/>
          <p:nvPr userDrawn="1"/>
        </p:nvSpPr>
        <p:spPr>
          <a:xfrm>
            <a:off x="0" y="-58734"/>
            <a:ext cx="7955183" cy="1082907"/>
          </a:xfrm>
          <a:prstGeom prst="rect">
            <a:avLst/>
          </a:prstGeom>
          <a:solidFill>
            <a:srgbClr val="0A73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s-ES" sz="1350">
              <a:solidFill>
                <a:prstClr val="white"/>
              </a:solidFill>
            </a:endParaRPr>
          </a:p>
        </p:txBody>
      </p:sp>
      <p:sp>
        <p:nvSpPr>
          <p:cNvPr id="8" name="Rectángulo 5"/>
          <p:cNvSpPr/>
          <p:nvPr userDrawn="1"/>
        </p:nvSpPr>
        <p:spPr>
          <a:xfrm>
            <a:off x="-1" y="-9513"/>
            <a:ext cx="7893357" cy="24611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s-ES" sz="1350">
              <a:solidFill>
                <a:prstClr val="white"/>
              </a:solidFill>
            </a:endParaRPr>
          </a:p>
        </p:txBody>
      </p:sp>
      <p:sp>
        <p:nvSpPr>
          <p:cNvPr id="9" name="Rectángulo 6"/>
          <p:cNvSpPr/>
          <p:nvPr userDrawn="1"/>
        </p:nvSpPr>
        <p:spPr>
          <a:xfrm>
            <a:off x="-1" y="-13231"/>
            <a:ext cx="2725347" cy="166199"/>
          </a:xfrm>
          <a:prstGeom prst="rect">
            <a:avLst/>
          </a:prstGeom>
          <a:effectLst/>
        </p:spPr>
        <p:txBody>
          <a:bodyPr wrap="square">
            <a:spAutoFit/>
          </a:bodyPr>
          <a:lstStyle/>
          <a:p>
            <a:pPr defTabSz="342900">
              <a:lnSpc>
                <a:spcPct val="80000"/>
              </a:lnSpc>
            </a:pPr>
            <a:r>
              <a:rPr lang="es-ES" sz="600" b="1" dirty="0">
                <a:solidFill>
                  <a:srgbClr val="35CAFF"/>
                </a:solidFill>
              </a:rPr>
              <a:t>ALINEACIÓN DE PROFESORES DE CÁTEDRA</a:t>
            </a:r>
          </a:p>
        </p:txBody>
      </p:sp>
      <p:pic>
        <p:nvPicPr>
          <p:cNvPr id="10" name="Imagen 1" descr="flecha celest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31909" y="-29373"/>
            <a:ext cx="2019227" cy="2692303"/>
          </a:xfrm>
          <a:prstGeom prst="rect">
            <a:avLst/>
          </a:prstGeom>
        </p:spPr>
      </p:pic>
    </p:spTree>
    <p:extLst>
      <p:ext uri="{BB962C8B-B14F-4D97-AF65-F5344CB8AC3E}">
        <p14:creationId xmlns:p14="http://schemas.microsoft.com/office/powerpoint/2010/main" val="12188671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ítulo y objetos">
    <p:spTree>
      <p:nvGrpSpPr>
        <p:cNvPr id="1" name=""/>
        <p:cNvGrpSpPr/>
        <p:nvPr/>
      </p:nvGrpSpPr>
      <p:grpSpPr>
        <a:xfrm>
          <a:off x="0" y="0"/>
          <a:ext cx="0" cy="0"/>
          <a:chOff x="0" y="0"/>
          <a:chExt cx="0" cy="0"/>
        </a:xfrm>
      </p:grpSpPr>
      <p:sp>
        <p:nvSpPr>
          <p:cNvPr id="4" name="Marcador de fecha 3"/>
          <p:cNvSpPr>
            <a:spLocks noGrp="1"/>
          </p:cNvSpPr>
          <p:nvPr>
            <p:ph type="dt" sz="half" idx="10"/>
          </p:nvPr>
        </p:nvSpPr>
        <p:spPr>
          <a:xfrm>
            <a:off x="457200" y="6356353"/>
            <a:ext cx="2133600" cy="365125"/>
          </a:xfrm>
          <a:prstGeom prst="rect">
            <a:avLst/>
          </a:prstGeom>
        </p:spPr>
        <p:txBody>
          <a:bodyPr/>
          <a:lstStyle/>
          <a:p>
            <a:fld id="{D497A579-A16B-4B17-8478-D1AB4C018208}" type="datetime1">
              <a:rPr lang="es-ES" smtClean="0">
                <a:solidFill>
                  <a:prstClr val="black">
                    <a:tint val="75000"/>
                  </a:prstClr>
                </a:solidFill>
              </a:rPr>
              <a:t>09/09/2015</a:t>
            </a:fld>
            <a:endParaRPr lang="es-ES">
              <a:solidFill>
                <a:prstClr val="black">
                  <a:tint val="75000"/>
                </a:prstClr>
              </a:solidFill>
            </a:endParaRPr>
          </a:p>
        </p:txBody>
      </p:sp>
      <p:sp>
        <p:nvSpPr>
          <p:cNvPr id="5" name="Marcador de pie de página 4"/>
          <p:cNvSpPr>
            <a:spLocks noGrp="1"/>
          </p:cNvSpPr>
          <p:nvPr>
            <p:ph type="ftr" sz="quarter" idx="11"/>
          </p:nvPr>
        </p:nvSpPr>
        <p:spPr>
          <a:xfrm>
            <a:off x="3124200" y="6356353"/>
            <a:ext cx="2895600" cy="365125"/>
          </a:xfrm>
          <a:prstGeom prst="rect">
            <a:avLst/>
          </a:prstGeom>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a:xfrm>
            <a:off x="6553200" y="6356353"/>
            <a:ext cx="2133600" cy="365125"/>
          </a:xfrm>
          <a:prstGeom prst="rect">
            <a:avLst/>
          </a:prstGeom>
        </p:spPr>
        <p:txBody>
          <a:bodyPr/>
          <a:lstStyle/>
          <a:p>
            <a:fld id="{4A3C702F-BDD2-AC48-98B2-7490D04D9AA5}" type="slidenum">
              <a:rPr lang="es-ES" smtClean="0">
                <a:solidFill>
                  <a:prstClr val="black">
                    <a:tint val="75000"/>
                  </a:prstClr>
                </a:solidFill>
              </a:rPr>
              <a:pPr/>
              <a:t>‹#›</a:t>
            </a:fld>
            <a:endParaRPr lang="es-ES">
              <a:solidFill>
                <a:prstClr val="black">
                  <a:tint val="75000"/>
                </a:prstClr>
              </a:solidFill>
            </a:endParaRPr>
          </a:p>
        </p:txBody>
      </p:sp>
      <p:sp>
        <p:nvSpPr>
          <p:cNvPr id="7" name="Rectángulo 3"/>
          <p:cNvSpPr/>
          <p:nvPr userDrawn="1"/>
        </p:nvSpPr>
        <p:spPr>
          <a:xfrm>
            <a:off x="0" y="-58734"/>
            <a:ext cx="7955183" cy="1082907"/>
          </a:xfrm>
          <a:prstGeom prst="rect">
            <a:avLst/>
          </a:prstGeom>
          <a:solidFill>
            <a:srgbClr val="0A73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s-ES" sz="1350">
              <a:solidFill>
                <a:prstClr val="white"/>
              </a:solidFill>
            </a:endParaRPr>
          </a:p>
        </p:txBody>
      </p:sp>
      <p:sp>
        <p:nvSpPr>
          <p:cNvPr id="8" name="Rectángulo 5"/>
          <p:cNvSpPr/>
          <p:nvPr userDrawn="1"/>
        </p:nvSpPr>
        <p:spPr>
          <a:xfrm>
            <a:off x="-1" y="-9513"/>
            <a:ext cx="7893357" cy="24611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s-ES" sz="1350">
              <a:solidFill>
                <a:prstClr val="white"/>
              </a:solidFill>
            </a:endParaRPr>
          </a:p>
        </p:txBody>
      </p:sp>
      <p:sp>
        <p:nvSpPr>
          <p:cNvPr id="9" name="Rectángulo 6"/>
          <p:cNvSpPr/>
          <p:nvPr userDrawn="1"/>
        </p:nvSpPr>
        <p:spPr>
          <a:xfrm>
            <a:off x="-1" y="-13231"/>
            <a:ext cx="2725347" cy="166199"/>
          </a:xfrm>
          <a:prstGeom prst="rect">
            <a:avLst/>
          </a:prstGeom>
          <a:effectLst/>
        </p:spPr>
        <p:txBody>
          <a:bodyPr wrap="square">
            <a:spAutoFit/>
          </a:bodyPr>
          <a:lstStyle/>
          <a:p>
            <a:pPr defTabSz="342900">
              <a:lnSpc>
                <a:spcPct val="80000"/>
              </a:lnSpc>
            </a:pPr>
            <a:r>
              <a:rPr lang="es-ES" sz="600" b="1" dirty="0">
                <a:solidFill>
                  <a:srgbClr val="35CAFF"/>
                </a:solidFill>
              </a:rPr>
              <a:t>INDUCCIÓN INSTITUCIONAL</a:t>
            </a:r>
          </a:p>
        </p:txBody>
      </p:sp>
      <p:grpSp>
        <p:nvGrpSpPr>
          <p:cNvPr id="11" name="Agrupar 14"/>
          <p:cNvGrpSpPr/>
          <p:nvPr userDrawn="1"/>
        </p:nvGrpSpPr>
        <p:grpSpPr>
          <a:xfrm>
            <a:off x="7081768" y="2"/>
            <a:ext cx="2062233" cy="2062233"/>
            <a:chOff x="7091494" y="-10053"/>
            <a:chExt cx="2062233" cy="2062233"/>
          </a:xfrm>
        </p:grpSpPr>
        <p:pic>
          <p:nvPicPr>
            <p:cNvPr id="12" name="Imagen 15" descr="flecha mod. 4 slidecorn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1494" y="-10053"/>
              <a:ext cx="2062233" cy="2062233"/>
            </a:xfrm>
            <a:prstGeom prst="rect">
              <a:avLst/>
            </a:prstGeom>
          </p:spPr>
        </p:pic>
        <p:sp>
          <p:nvSpPr>
            <p:cNvPr id="13" name="Rectángulo 4"/>
            <p:cNvSpPr/>
            <p:nvPr/>
          </p:nvSpPr>
          <p:spPr>
            <a:xfrm>
              <a:off x="7203131" y="239393"/>
              <a:ext cx="1722246" cy="203133"/>
            </a:xfrm>
            <a:prstGeom prst="rect">
              <a:avLst/>
            </a:prstGeom>
            <a:effectLst>
              <a:outerShdw blurRad="50800" dist="38100" dir="2700000" algn="tl" rotWithShape="0">
                <a:prstClr val="black">
                  <a:alpha val="40000"/>
                </a:prstClr>
              </a:outerShdw>
            </a:effectLst>
          </p:spPr>
          <p:txBody>
            <a:bodyPr wrap="square">
              <a:spAutoFit/>
            </a:bodyPr>
            <a:lstStyle/>
            <a:p>
              <a:pPr algn="r" defTabSz="342900">
                <a:lnSpc>
                  <a:spcPct val="80000"/>
                </a:lnSpc>
              </a:pPr>
              <a:r>
                <a:rPr lang="es-ES" sz="900" b="1" dirty="0">
                  <a:solidFill>
                    <a:srgbClr val="FFFFFF"/>
                  </a:solidFill>
                </a:rPr>
                <a:t>Contratación</a:t>
              </a:r>
            </a:p>
          </p:txBody>
        </p:sp>
      </p:grpSp>
    </p:spTree>
    <p:extLst>
      <p:ext uri="{BB962C8B-B14F-4D97-AF65-F5344CB8AC3E}">
        <p14:creationId xmlns:p14="http://schemas.microsoft.com/office/powerpoint/2010/main" val="41413827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9_Título y objetos">
    <p:spTree>
      <p:nvGrpSpPr>
        <p:cNvPr id="1" name=""/>
        <p:cNvGrpSpPr/>
        <p:nvPr/>
      </p:nvGrpSpPr>
      <p:grpSpPr>
        <a:xfrm>
          <a:off x="0" y="0"/>
          <a:ext cx="0" cy="0"/>
          <a:chOff x="0" y="0"/>
          <a:chExt cx="0" cy="0"/>
        </a:xfrm>
      </p:grpSpPr>
      <p:sp>
        <p:nvSpPr>
          <p:cNvPr id="4" name="Marcador de fecha 3"/>
          <p:cNvSpPr>
            <a:spLocks noGrp="1"/>
          </p:cNvSpPr>
          <p:nvPr>
            <p:ph type="dt" sz="half" idx="10"/>
          </p:nvPr>
        </p:nvSpPr>
        <p:spPr>
          <a:xfrm>
            <a:off x="457200" y="6356353"/>
            <a:ext cx="2133600" cy="365125"/>
          </a:xfrm>
          <a:prstGeom prst="rect">
            <a:avLst/>
          </a:prstGeom>
        </p:spPr>
        <p:txBody>
          <a:bodyPr/>
          <a:lstStyle/>
          <a:p>
            <a:fld id="{644CB82D-2B8F-4E57-9B2B-21C27D7309C2}" type="datetime1">
              <a:rPr lang="es-ES" smtClean="0">
                <a:solidFill>
                  <a:prstClr val="black">
                    <a:tint val="75000"/>
                  </a:prstClr>
                </a:solidFill>
              </a:rPr>
              <a:t>09/09/2015</a:t>
            </a:fld>
            <a:endParaRPr lang="es-ES">
              <a:solidFill>
                <a:prstClr val="black">
                  <a:tint val="75000"/>
                </a:prstClr>
              </a:solidFill>
            </a:endParaRPr>
          </a:p>
        </p:txBody>
      </p:sp>
      <p:sp>
        <p:nvSpPr>
          <p:cNvPr id="5" name="Marcador de pie de página 4"/>
          <p:cNvSpPr>
            <a:spLocks noGrp="1"/>
          </p:cNvSpPr>
          <p:nvPr>
            <p:ph type="ftr" sz="quarter" idx="11"/>
          </p:nvPr>
        </p:nvSpPr>
        <p:spPr>
          <a:xfrm>
            <a:off x="3124200" y="6356353"/>
            <a:ext cx="2895600" cy="365125"/>
          </a:xfrm>
          <a:prstGeom prst="rect">
            <a:avLst/>
          </a:prstGeom>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a:xfrm>
            <a:off x="6553200" y="6356353"/>
            <a:ext cx="2133600" cy="365125"/>
          </a:xfrm>
          <a:prstGeom prst="rect">
            <a:avLst/>
          </a:prstGeom>
        </p:spPr>
        <p:txBody>
          <a:bodyPr/>
          <a:lstStyle/>
          <a:p>
            <a:fld id="{4A3C702F-BDD2-AC48-98B2-7490D04D9AA5}" type="slidenum">
              <a:rPr lang="es-ES" smtClean="0">
                <a:solidFill>
                  <a:prstClr val="black">
                    <a:tint val="75000"/>
                  </a:prstClr>
                </a:solidFill>
              </a:rPr>
              <a:pPr/>
              <a:t>‹#›</a:t>
            </a:fld>
            <a:endParaRPr lang="es-ES">
              <a:solidFill>
                <a:prstClr val="black">
                  <a:tint val="75000"/>
                </a:prstClr>
              </a:solidFill>
            </a:endParaRPr>
          </a:p>
        </p:txBody>
      </p:sp>
      <p:sp>
        <p:nvSpPr>
          <p:cNvPr id="7" name="Rectángulo 3"/>
          <p:cNvSpPr/>
          <p:nvPr userDrawn="1"/>
        </p:nvSpPr>
        <p:spPr>
          <a:xfrm>
            <a:off x="0" y="-58734"/>
            <a:ext cx="7955183" cy="1082907"/>
          </a:xfrm>
          <a:prstGeom prst="rect">
            <a:avLst/>
          </a:prstGeom>
          <a:solidFill>
            <a:srgbClr val="0A73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s-ES" sz="1350">
              <a:solidFill>
                <a:prstClr val="white"/>
              </a:solidFill>
            </a:endParaRPr>
          </a:p>
        </p:txBody>
      </p:sp>
      <p:sp>
        <p:nvSpPr>
          <p:cNvPr id="8" name="Rectángulo 5"/>
          <p:cNvSpPr/>
          <p:nvPr userDrawn="1"/>
        </p:nvSpPr>
        <p:spPr>
          <a:xfrm>
            <a:off x="-1" y="-9513"/>
            <a:ext cx="7893357" cy="24611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s-ES" sz="1350">
              <a:solidFill>
                <a:prstClr val="white"/>
              </a:solidFill>
            </a:endParaRPr>
          </a:p>
        </p:txBody>
      </p:sp>
      <p:sp>
        <p:nvSpPr>
          <p:cNvPr id="9" name="Rectángulo 6"/>
          <p:cNvSpPr/>
          <p:nvPr userDrawn="1"/>
        </p:nvSpPr>
        <p:spPr>
          <a:xfrm>
            <a:off x="-1" y="-13231"/>
            <a:ext cx="2725347" cy="166199"/>
          </a:xfrm>
          <a:prstGeom prst="rect">
            <a:avLst/>
          </a:prstGeom>
          <a:effectLst/>
        </p:spPr>
        <p:txBody>
          <a:bodyPr wrap="square">
            <a:spAutoFit/>
          </a:bodyPr>
          <a:lstStyle/>
          <a:p>
            <a:pPr defTabSz="342900">
              <a:lnSpc>
                <a:spcPct val="80000"/>
              </a:lnSpc>
            </a:pPr>
            <a:r>
              <a:rPr lang="es-ES" sz="600" b="1" dirty="0">
                <a:solidFill>
                  <a:srgbClr val="35CAFF"/>
                </a:solidFill>
              </a:rPr>
              <a:t>ALINEACIÓN DE PROFESORES DE CÁTEDRA</a:t>
            </a:r>
          </a:p>
        </p:txBody>
      </p:sp>
      <p:pic>
        <p:nvPicPr>
          <p:cNvPr id="10" name="Imagen 1" descr="flecha celest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31909" y="-29373"/>
            <a:ext cx="2019227" cy="2692303"/>
          </a:xfrm>
          <a:prstGeom prst="rect">
            <a:avLst/>
          </a:prstGeom>
        </p:spPr>
      </p:pic>
    </p:spTree>
    <p:extLst>
      <p:ext uri="{BB962C8B-B14F-4D97-AF65-F5344CB8AC3E}">
        <p14:creationId xmlns:p14="http://schemas.microsoft.com/office/powerpoint/2010/main" val="34167278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0_Título y objetos">
    <p:spTree>
      <p:nvGrpSpPr>
        <p:cNvPr id="1" name=""/>
        <p:cNvGrpSpPr/>
        <p:nvPr/>
      </p:nvGrpSpPr>
      <p:grpSpPr>
        <a:xfrm>
          <a:off x="0" y="0"/>
          <a:ext cx="0" cy="0"/>
          <a:chOff x="0" y="0"/>
          <a:chExt cx="0" cy="0"/>
        </a:xfrm>
      </p:grpSpPr>
      <p:sp>
        <p:nvSpPr>
          <p:cNvPr id="4" name="Marcador de fecha 3"/>
          <p:cNvSpPr>
            <a:spLocks noGrp="1"/>
          </p:cNvSpPr>
          <p:nvPr>
            <p:ph type="dt" sz="half" idx="10"/>
          </p:nvPr>
        </p:nvSpPr>
        <p:spPr>
          <a:xfrm>
            <a:off x="457200" y="6356353"/>
            <a:ext cx="2133600" cy="365125"/>
          </a:xfrm>
          <a:prstGeom prst="rect">
            <a:avLst/>
          </a:prstGeom>
        </p:spPr>
        <p:txBody>
          <a:bodyPr/>
          <a:lstStyle/>
          <a:p>
            <a:fld id="{54015678-4F8E-4B7C-8213-9583006C3DFA}" type="datetime1">
              <a:rPr lang="es-ES" smtClean="0">
                <a:solidFill>
                  <a:prstClr val="black">
                    <a:tint val="75000"/>
                  </a:prstClr>
                </a:solidFill>
              </a:rPr>
              <a:t>09/09/2015</a:t>
            </a:fld>
            <a:endParaRPr lang="es-ES">
              <a:solidFill>
                <a:prstClr val="black">
                  <a:tint val="75000"/>
                </a:prstClr>
              </a:solidFill>
            </a:endParaRPr>
          </a:p>
        </p:txBody>
      </p:sp>
      <p:sp>
        <p:nvSpPr>
          <p:cNvPr id="5" name="Marcador de pie de página 4"/>
          <p:cNvSpPr>
            <a:spLocks noGrp="1"/>
          </p:cNvSpPr>
          <p:nvPr>
            <p:ph type="ftr" sz="quarter" idx="11"/>
          </p:nvPr>
        </p:nvSpPr>
        <p:spPr>
          <a:xfrm>
            <a:off x="3124200" y="6356353"/>
            <a:ext cx="2895600" cy="365125"/>
          </a:xfrm>
          <a:prstGeom prst="rect">
            <a:avLst/>
          </a:prstGeom>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a:xfrm>
            <a:off x="6553200" y="6356353"/>
            <a:ext cx="2133600" cy="365125"/>
          </a:xfrm>
          <a:prstGeom prst="rect">
            <a:avLst/>
          </a:prstGeom>
        </p:spPr>
        <p:txBody>
          <a:bodyPr/>
          <a:lstStyle/>
          <a:p>
            <a:fld id="{4A3C702F-BDD2-AC48-98B2-7490D04D9AA5}" type="slidenum">
              <a:rPr lang="es-ES" smtClean="0">
                <a:solidFill>
                  <a:prstClr val="black">
                    <a:tint val="75000"/>
                  </a:prstClr>
                </a:solidFill>
              </a:rPr>
              <a:pPr/>
              <a:t>‹#›</a:t>
            </a:fld>
            <a:endParaRPr lang="es-ES">
              <a:solidFill>
                <a:prstClr val="black">
                  <a:tint val="75000"/>
                </a:prstClr>
              </a:solidFill>
            </a:endParaRPr>
          </a:p>
        </p:txBody>
      </p:sp>
      <p:sp>
        <p:nvSpPr>
          <p:cNvPr id="7" name="Rectángulo 3"/>
          <p:cNvSpPr/>
          <p:nvPr userDrawn="1"/>
        </p:nvSpPr>
        <p:spPr>
          <a:xfrm>
            <a:off x="0" y="-58734"/>
            <a:ext cx="7955183" cy="1082907"/>
          </a:xfrm>
          <a:prstGeom prst="rect">
            <a:avLst/>
          </a:prstGeom>
          <a:solidFill>
            <a:srgbClr val="0A73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s-ES" sz="1350">
              <a:solidFill>
                <a:prstClr val="white"/>
              </a:solidFill>
            </a:endParaRPr>
          </a:p>
        </p:txBody>
      </p:sp>
      <p:sp>
        <p:nvSpPr>
          <p:cNvPr id="8" name="Rectángulo 5"/>
          <p:cNvSpPr/>
          <p:nvPr userDrawn="1"/>
        </p:nvSpPr>
        <p:spPr>
          <a:xfrm>
            <a:off x="-1" y="-9513"/>
            <a:ext cx="7893357" cy="24611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s-ES" sz="1350">
              <a:solidFill>
                <a:prstClr val="white"/>
              </a:solidFill>
            </a:endParaRPr>
          </a:p>
        </p:txBody>
      </p:sp>
      <p:sp>
        <p:nvSpPr>
          <p:cNvPr id="9" name="Rectángulo 6"/>
          <p:cNvSpPr/>
          <p:nvPr userDrawn="1"/>
        </p:nvSpPr>
        <p:spPr>
          <a:xfrm>
            <a:off x="-1" y="-13231"/>
            <a:ext cx="2725347" cy="166199"/>
          </a:xfrm>
          <a:prstGeom prst="rect">
            <a:avLst/>
          </a:prstGeom>
          <a:effectLst/>
        </p:spPr>
        <p:txBody>
          <a:bodyPr wrap="square">
            <a:spAutoFit/>
          </a:bodyPr>
          <a:lstStyle/>
          <a:p>
            <a:pPr defTabSz="342900">
              <a:lnSpc>
                <a:spcPct val="80000"/>
              </a:lnSpc>
            </a:pPr>
            <a:r>
              <a:rPr lang="es-ES" sz="600" b="1" dirty="0">
                <a:solidFill>
                  <a:srgbClr val="35CAFF"/>
                </a:solidFill>
              </a:rPr>
              <a:t>ALINEACIÓN DE PROFESORES DE CÁTEDRA</a:t>
            </a:r>
          </a:p>
        </p:txBody>
      </p:sp>
      <p:pic>
        <p:nvPicPr>
          <p:cNvPr id="10" name="Imagen 1" descr="flecha celest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31909" y="-29373"/>
            <a:ext cx="2019227" cy="2692303"/>
          </a:xfrm>
          <a:prstGeom prst="rect">
            <a:avLst/>
          </a:prstGeom>
        </p:spPr>
      </p:pic>
    </p:spTree>
    <p:extLst>
      <p:ext uri="{BB962C8B-B14F-4D97-AF65-F5344CB8AC3E}">
        <p14:creationId xmlns:p14="http://schemas.microsoft.com/office/powerpoint/2010/main" val="28973805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1_Título y objetos">
    <p:spTree>
      <p:nvGrpSpPr>
        <p:cNvPr id="1" name=""/>
        <p:cNvGrpSpPr/>
        <p:nvPr/>
      </p:nvGrpSpPr>
      <p:grpSpPr>
        <a:xfrm>
          <a:off x="0" y="0"/>
          <a:ext cx="0" cy="0"/>
          <a:chOff x="0" y="0"/>
          <a:chExt cx="0" cy="0"/>
        </a:xfrm>
      </p:grpSpPr>
      <p:sp>
        <p:nvSpPr>
          <p:cNvPr id="4" name="Marcador de fecha 3"/>
          <p:cNvSpPr>
            <a:spLocks noGrp="1"/>
          </p:cNvSpPr>
          <p:nvPr>
            <p:ph type="dt" sz="half" idx="10"/>
          </p:nvPr>
        </p:nvSpPr>
        <p:spPr>
          <a:xfrm>
            <a:off x="457200" y="6356353"/>
            <a:ext cx="2133600" cy="365125"/>
          </a:xfrm>
          <a:prstGeom prst="rect">
            <a:avLst/>
          </a:prstGeom>
        </p:spPr>
        <p:txBody>
          <a:bodyPr/>
          <a:lstStyle/>
          <a:p>
            <a:fld id="{62A586BC-1E28-447C-A539-297AD7792E81}" type="datetime1">
              <a:rPr lang="es-ES" smtClean="0">
                <a:solidFill>
                  <a:prstClr val="black">
                    <a:tint val="75000"/>
                  </a:prstClr>
                </a:solidFill>
              </a:rPr>
              <a:t>09/09/2015</a:t>
            </a:fld>
            <a:endParaRPr lang="es-ES">
              <a:solidFill>
                <a:prstClr val="black">
                  <a:tint val="75000"/>
                </a:prstClr>
              </a:solidFill>
            </a:endParaRPr>
          </a:p>
        </p:txBody>
      </p:sp>
      <p:sp>
        <p:nvSpPr>
          <p:cNvPr id="5" name="Marcador de pie de página 4"/>
          <p:cNvSpPr>
            <a:spLocks noGrp="1"/>
          </p:cNvSpPr>
          <p:nvPr>
            <p:ph type="ftr" sz="quarter" idx="11"/>
          </p:nvPr>
        </p:nvSpPr>
        <p:spPr>
          <a:xfrm>
            <a:off x="3124200" y="6356353"/>
            <a:ext cx="2895600" cy="365125"/>
          </a:xfrm>
          <a:prstGeom prst="rect">
            <a:avLst/>
          </a:prstGeom>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a:xfrm>
            <a:off x="6553200" y="6356353"/>
            <a:ext cx="2133600" cy="365125"/>
          </a:xfrm>
          <a:prstGeom prst="rect">
            <a:avLst/>
          </a:prstGeom>
        </p:spPr>
        <p:txBody>
          <a:bodyPr/>
          <a:lstStyle/>
          <a:p>
            <a:fld id="{4A3C702F-BDD2-AC48-98B2-7490D04D9AA5}" type="slidenum">
              <a:rPr lang="es-ES" smtClean="0">
                <a:solidFill>
                  <a:prstClr val="black">
                    <a:tint val="75000"/>
                  </a:prstClr>
                </a:solidFill>
              </a:rPr>
              <a:pPr/>
              <a:t>‹#›</a:t>
            </a:fld>
            <a:endParaRPr lang="es-ES">
              <a:solidFill>
                <a:prstClr val="black">
                  <a:tint val="75000"/>
                </a:prstClr>
              </a:solidFill>
            </a:endParaRPr>
          </a:p>
        </p:txBody>
      </p:sp>
      <p:sp>
        <p:nvSpPr>
          <p:cNvPr id="7" name="Rectángulo 3"/>
          <p:cNvSpPr/>
          <p:nvPr userDrawn="1"/>
        </p:nvSpPr>
        <p:spPr>
          <a:xfrm>
            <a:off x="0" y="-58734"/>
            <a:ext cx="7955183" cy="1082907"/>
          </a:xfrm>
          <a:prstGeom prst="rect">
            <a:avLst/>
          </a:prstGeom>
          <a:solidFill>
            <a:srgbClr val="0A73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s-ES" sz="1350">
              <a:solidFill>
                <a:prstClr val="white"/>
              </a:solidFill>
            </a:endParaRPr>
          </a:p>
        </p:txBody>
      </p:sp>
      <p:sp>
        <p:nvSpPr>
          <p:cNvPr id="8" name="Rectángulo 5"/>
          <p:cNvSpPr/>
          <p:nvPr userDrawn="1"/>
        </p:nvSpPr>
        <p:spPr>
          <a:xfrm>
            <a:off x="-1" y="-9513"/>
            <a:ext cx="7893357" cy="24611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s-ES" sz="1350">
              <a:solidFill>
                <a:prstClr val="white"/>
              </a:solidFill>
            </a:endParaRPr>
          </a:p>
        </p:txBody>
      </p:sp>
      <p:sp>
        <p:nvSpPr>
          <p:cNvPr id="9" name="Rectángulo 6"/>
          <p:cNvSpPr/>
          <p:nvPr userDrawn="1"/>
        </p:nvSpPr>
        <p:spPr>
          <a:xfrm>
            <a:off x="-1" y="-13231"/>
            <a:ext cx="2725347" cy="166199"/>
          </a:xfrm>
          <a:prstGeom prst="rect">
            <a:avLst/>
          </a:prstGeom>
          <a:effectLst/>
        </p:spPr>
        <p:txBody>
          <a:bodyPr wrap="square">
            <a:spAutoFit/>
          </a:bodyPr>
          <a:lstStyle/>
          <a:p>
            <a:pPr defTabSz="342900">
              <a:lnSpc>
                <a:spcPct val="80000"/>
              </a:lnSpc>
            </a:pPr>
            <a:r>
              <a:rPr lang="es-ES" sz="600" b="1" dirty="0">
                <a:solidFill>
                  <a:srgbClr val="35CAFF"/>
                </a:solidFill>
              </a:rPr>
              <a:t>ALINEACIÓN DE PROFESORES DE CÁTEDRA</a:t>
            </a:r>
          </a:p>
        </p:txBody>
      </p:sp>
      <p:pic>
        <p:nvPicPr>
          <p:cNvPr id="10" name="Imagen 1" descr="flecha celest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31909" y="-29373"/>
            <a:ext cx="2019227" cy="2692303"/>
          </a:xfrm>
          <a:prstGeom prst="rect">
            <a:avLst/>
          </a:prstGeom>
        </p:spPr>
      </p:pic>
    </p:spTree>
    <p:extLst>
      <p:ext uri="{BB962C8B-B14F-4D97-AF65-F5344CB8AC3E}">
        <p14:creationId xmlns:p14="http://schemas.microsoft.com/office/powerpoint/2010/main" val="18274082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2_Título y objetos">
    <p:spTree>
      <p:nvGrpSpPr>
        <p:cNvPr id="1" name=""/>
        <p:cNvGrpSpPr/>
        <p:nvPr/>
      </p:nvGrpSpPr>
      <p:grpSpPr>
        <a:xfrm>
          <a:off x="0" y="0"/>
          <a:ext cx="0" cy="0"/>
          <a:chOff x="0" y="0"/>
          <a:chExt cx="0" cy="0"/>
        </a:xfrm>
      </p:grpSpPr>
      <p:sp>
        <p:nvSpPr>
          <p:cNvPr id="4" name="Marcador de fecha 3"/>
          <p:cNvSpPr>
            <a:spLocks noGrp="1"/>
          </p:cNvSpPr>
          <p:nvPr>
            <p:ph type="dt" sz="half" idx="10"/>
          </p:nvPr>
        </p:nvSpPr>
        <p:spPr>
          <a:xfrm>
            <a:off x="457200" y="6356353"/>
            <a:ext cx="2133600" cy="365125"/>
          </a:xfrm>
          <a:prstGeom prst="rect">
            <a:avLst/>
          </a:prstGeom>
        </p:spPr>
        <p:txBody>
          <a:bodyPr/>
          <a:lstStyle/>
          <a:p>
            <a:fld id="{6835E272-71AF-4172-BC50-DF9C423C649C}" type="datetime1">
              <a:rPr lang="es-ES" smtClean="0">
                <a:solidFill>
                  <a:prstClr val="black">
                    <a:tint val="75000"/>
                  </a:prstClr>
                </a:solidFill>
              </a:rPr>
              <a:t>09/09/2015</a:t>
            </a:fld>
            <a:endParaRPr lang="es-ES">
              <a:solidFill>
                <a:prstClr val="black">
                  <a:tint val="75000"/>
                </a:prstClr>
              </a:solidFill>
            </a:endParaRPr>
          </a:p>
        </p:txBody>
      </p:sp>
      <p:sp>
        <p:nvSpPr>
          <p:cNvPr id="5" name="Marcador de pie de página 4"/>
          <p:cNvSpPr>
            <a:spLocks noGrp="1"/>
          </p:cNvSpPr>
          <p:nvPr>
            <p:ph type="ftr" sz="quarter" idx="11"/>
          </p:nvPr>
        </p:nvSpPr>
        <p:spPr>
          <a:xfrm>
            <a:off x="3124200" y="6356353"/>
            <a:ext cx="2895600" cy="365125"/>
          </a:xfrm>
          <a:prstGeom prst="rect">
            <a:avLst/>
          </a:prstGeom>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a:xfrm>
            <a:off x="6553200" y="6356353"/>
            <a:ext cx="2133600" cy="365125"/>
          </a:xfrm>
          <a:prstGeom prst="rect">
            <a:avLst/>
          </a:prstGeom>
        </p:spPr>
        <p:txBody>
          <a:bodyPr/>
          <a:lstStyle/>
          <a:p>
            <a:fld id="{4A3C702F-BDD2-AC48-98B2-7490D04D9AA5}" type="slidenum">
              <a:rPr lang="es-ES" smtClean="0">
                <a:solidFill>
                  <a:prstClr val="black">
                    <a:tint val="75000"/>
                  </a:prstClr>
                </a:solidFill>
              </a:rPr>
              <a:pPr/>
              <a:t>‹#›</a:t>
            </a:fld>
            <a:endParaRPr lang="es-ES">
              <a:solidFill>
                <a:prstClr val="black">
                  <a:tint val="75000"/>
                </a:prstClr>
              </a:solidFill>
            </a:endParaRPr>
          </a:p>
        </p:txBody>
      </p:sp>
      <p:sp>
        <p:nvSpPr>
          <p:cNvPr id="7" name="Rectángulo 3"/>
          <p:cNvSpPr/>
          <p:nvPr userDrawn="1"/>
        </p:nvSpPr>
        <p:spPr>
          <a:xfrm>
            <a:off x="0" y="-58734"/>
            <a:ext cx="7955183" cy="1082907"/>
          </a:xfrm>
          <a:prstGeom prst="rect">
            <a:avLst/>
          </a:prstGeom>
          <a:solidFill>
            <a:srgbClr val="0A73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s-ES" sz="1350">
              <a:solidFill>
                <a:prstClr val="white"/>
              </a:solidFill>
            </a:endParaRPr>
          </a:p>
        </p:txBody>
      </p:sp>
      <p:sp>
        <p:nvSpPr>
          <p:cNvPr id="8" name="Rectángulo 5"/>
          <p:cNvSpPr/>
          <p:nvPr userDrawn="1"/>
        </p:nvSpPr>
        <p:spPr>
          <a:xfrm>
            <a:off x="-1" y="-9513"/>
            <a:ext cx="7893357" cy="24611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s-ES" sz="1350">
              <a:solidFill>
                <a:prstClr val="white"/>
              </a:solidFill>
            </a:endParaRPr>
          </a:p>
        </p:txBody>
      </p:sp>
      <p:sp>
        <p:nvSpPr>
          <p:cNvPr id="9" name="Rectángulo 6"/>
          <p:cNvSpPr/>
          <p:nvPr userDrawn="1"/>
        </p:nvSpPr>
        <p:spPr>
          <a:xfrm>
            <a:off x="-1" y="-13231"/>
            <a:ext cx="2725347" cy="166199"/>
          </a:xfrm>
          <a:prstGeom prst="rect">
            <a:avLst/>
          </a:prstGeom>
          <a:effectLst/>
        </p:spPr>
        <p:txBody>
          <a:bodyPr wrap="square">
            <a:spAutoFit/>
          </a:bodyPr>
          <a:lstStyle/>
          <a:p>
            <a:pPr defTabSz="342900">
              <a:lnSpc>
                <a:spcPct val="80000"/>
              </a:lnSpc>
            </a:pPr>
            <a:r>
              <a:rPr lang="es-ES" sz="600" b="1" dirty="0">
                <a:solidFill>
                  <a:srgbClr val="35CAFF"/>
                </a:solidFill>
              </a:rPr>
              <a:t>ALINEACIÓN DE PROFESORES DE CÁTEDRA</a:t>
            </a:r>
          </a:p>
        </p:txBody>
      </p:sp>
      <p:pic>
        <p:nvPicPr>
          <p:cNvPr id="10" name="Imagen 1" descr="flecha celest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31909" y="-29373"/>
            <a:ext cx="2019227" cy="2692303"/>
          </a:xfrm>
          <a:prstGeom prst="rect">
            <a:avLst/>
          </a:prstGeom>
        </p:spPr>
      </p:pic>
    </p:spTree>
    <p:extLst>
      <p:ext uri="{BB962C8B-B14F-4D97-AF65-F5344CB8AC3E}">
        <p14:creationId xmlns:p14="http://schemas.microsoft.com/office/powerpoint/2010/main" val="9053015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3_Título y objetos">
    <p:spTree>
      <p:nvGrpSpPr>
        <p:cNvPr id="1" name=""/>
        <p:cNvGrpSpPr/>
        <p:nvPr/>
      </p:nvGrpSpPr>
      <p:grpSpPr>
        <a:xfrm>
          <a:off x="0" y="0"/>
          <a:ext cx="0" cy="0"/>
          <a:chOff x="0" y="0"/>
          <a:chExt cx="0" cy="0"/>
        </a:xfrm>
      </p:grpSpPr>
      <p:sp>
        <p:nvSpPr>
          <p:cNvPr id="4" name="Marcador de fecha 3"/>
          <p:cNvSpPr>
            <a:spLocks noGrp="1"/>
          </p:cNvSpPr>
          <p:nvPr>
            <p:ph type="dt" sz="half" idx="10"/>
          </p:nvPr>
        </p:nvSpPr>
        <p:spPr>
          <a:xfrm>
            <a:off x="457200" y="6356353"/>
            <a:ext cx="2133600" cy="365125"/>
          </a:xfrm>
          <a:prstGeom prst="rect">
            <a:avLst/>
          </a:prstGeom>
        </p:spPr>
        <p:txBody>
          <a:bodyPr/>
          <a:lstStyle/>
          <a:p>
            <a:fld id="{2CBEBA49-177C-445A-8B13-554937DA9703}" type="datetime1">
              <a:rPr lang="es-ES" smtClean="0">
                <a:solidFill>
                  <a:prstClr val="black">
                    <a:tint val="75000"/>
                  </a:prstClr>
                </a:solidFill>
              </a:rPr>
              <a:t>09/09/2015</a:t>
            </a:fld>
            <a:endParaRPr lang="es-ES">
              <a:solidFill>
                <a:prstClr val="black">
                  <a:tint val="75000"/>
                </a:prstClr>
              </a:solidFill>
            </a:endParaRPr>
          </a:p>
        </p:txBody>
      </p:sp>
      <p:sp>
        <p:nvSpPr>
          <p:cNvPr id="5" name="Marcador de pie de página 4"/>
          <p:cNvSpPr>
            <a:spLocks noGrp="1"/>
          </p:cNvSpPr>
          <p:nvPr>
            <p:ph type="ftr" sz="quarter" idx="11"/>
          </p:nvPr>
        </p:nvSpPr>
        <p:spPr>
          <a:xfrm>
            <a:off x="3124200" y="6356353"/>
            <a:ext cx="2895600" cy="365125"/>
          </a:xfrm>
          <a:prstGeom prst="rect">
            <a:avLst/>
          </a:prstGeom>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a:xfrm>
            <a:off x="6553200" y="6356353"/>
            <a:ext cx="2133600" cy="365125"/>
          </a:xfrm>
          <a:prstGeom prst="rect">
            <a:avLst/>
          </a:prstGeom>
        </p:spPr>
        <p:txBody>
          <a:bodyPr/>
          <a:lstStyle/>
          <a:p>
            <a:fld id="{4A3C702F-BDD2-AC48-98B2-7490D04D9AA5}" type="slidenum">
              <a:rPr lang="es-ES" smtClean="0">
                <a:solidFill>
                  <a:prstClr val="black">
                    <a:tint val="75000"/>
                  </a:prstClr>
                </a:solidFill>
              </a:rPr>
              <a:pPr/>
              <a:t>‹#›</a:t>
            </a:fld>
            <a:endParaRPr lang="es-ES">
              <a:solidFill>
                <a:prstClr val="black">
                  <a:tint val="75000"/>
                </a:prstClr>
              </a:solidFill>
            </a:endParaRPr>
          </a:p>
        </p:txBody>
      </p:sp>
      <p:sp>
        <p:nvSpPr>
          <p:cNvPr id="7" name="Rectángulo 3"/>
          <p:cNvSpPr/>
          <p:nvPr userDrawn="1"/>
        </p:nvSpPr>
        <p:spPr>
          <a:xfrm>
            <a:off x="0" y="-58734"/>
            <a:ext cx="7955183" cy="1082907"/>
          </a:xfrm>
          <a:prstGeom prst="rect">
            <a:avLst/>
          </a:prstGeom>
          <a:solidFill>
            <a:srgbClr val="0A73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s-ES" sz="1350">
              <a:solidFill>
                <a:prstClr val="white"/>
              </a:solidFill>
            </a:endParaRPr>
          </a:p>
        </p:txBody>
      </p:sp>
      <p:sp>
        <p:nvSpPr>
          <p:cNvPr id="8" name="Rectángulo 5"/>
          <p:cNvSpPr/>
          <p:nvPr userDrawn="1"/>
        </p:nvSpPr>
        <p:spPr>
          <a:xfrm>
            <a:off x="-1" y="-9513"/>
            <a:ext cx="7893357" cy="24611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s-ES" sz="1350">
              <a:solidFill>
                <a:prstClr val="white"/>
              </a:solidFill>
            </a:endParaRPr>
          </a:p>
        </p:txBody>
      </p:sp>
      <p:sp>
        <p:nvSpPr>
          <p:cNvPr id="9" name="Rectángulo 6"/>
          <p:cNvSpPr/>
          <p:nvPr userDrawn="1"/>
        </p:nvSpPr>
        <p:spPr>
          <a:xfrm>
            <a:off x="-1" y="-13231"/>
            <a:ext cx="2725347" cy="166199"/>
          </a:xfrm>
          <a:prstGeom prst="rect">
            <a:avLst/>
          </a:prstGeom>
          <a:effectLst/>
        </p:spPr>
        <p:txBody>
          <a:bodyPr wrap="square">
            <a:spAutoFit/>
          </a:bodyPr>
          <a:lstStyle/>
          <a:p>
            <a:pPr defTabSz="342900">
              <a:lnSpc>
                <a:spcPct val="80000"/>
              </a:lnSpc>
            </a:pPr>
            <a:r>
              <a:rPr lang="es-ES" sz="600" b="1" dirty="0">
                <a:solidFill>
                  <a:srgbClr val="35CAFF"/>
                </a:solidFill>
              </a:rPr>
              <a:t>ALINEACIÓN DE PROFESORES DE CÁTEDRA</a:t>
            </a:r>
          </a:p>
        </p:txBody>
      </p:sp>
      <p:pic>
        <p:nvPicPr>
          <p:cNvPr id="10" name="Imagen 1" descr="flecha celest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31909" y="-29373"/>
            <a:ext cx="2019227" cy="2692303"/>
          </a:xfrm>
          <a:prstGeom prst="rect">
            <a:avLst/>
          </a:prstGeom>
        </p:spPr>
      </p:pic>
    </p:spTree>
    <p:extLst>
      <p:ext uri="{BB962C8B-B14F-4D97-AF65-F5344CB8AC3E}">
        <p14:creationId xmlns:p14="http://schemas.microsoft.com/office/powerpoint/2010/main" val="16349165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11ACCC-1815-4327-AE7E-C8330B58A69D}" type="datetime1">
              <a:rPr lang="es-ES" smtClean="0"/>
              <a:t>09/09/2015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29BFAC6-F34E-4BF8-BE90-420E3B3346E5}" type="slidenum">
              <a:rPr lang="es-MX" smtClean="0"/>
              <a:t>‹#›</a:t>
            </a:fld>
            <a:endParaRPr lang="es-MX"/>
          </a:p>
        </p:txBody>
      </p:sp>
    </p:spTree>
    <p:extLst>
      <p:ext uri="{BB962C8B-B14F-4D97-AF65-F5344CB8AC3E}">
        <p14:creationId xmlns:p14="http://schemas.microsoft.com/office/powerpoint/2010/main" val="3358607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9230E4D-6D3C-4D55-BC6B-244B6937440C}" type="datetime1">
              <a:rPr lang="es-ES" smtClean="0">
                <a:solidFill>
                  <a:prstClr val="black">
                    <a:tint val="75000"/>
                  </a:prstClr>
                </a:solidFill>
              </a:rPr>
              <a:t>09/09/2015</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C454F94C-6E48-504A-B9EB-8AF22A91BF01}"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18391233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B7AC25-9667-490C-B8B3-F39EB858F736}" type="datetime1">
              <a:rPr lang="es-ES" smtClean="0"/>
              <a:t>09/09/2015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29BFAC6-F34E-4BF8-BE90-420E3B3346E5}" type="slidenum">
              <a:rPr lang="es-MX" smtClean="0"/>
              <a:t>‹#›</a:t>
            </a:fld>
            <a:endParaRPr lang="es-MX"/>
          </a:p>
        </p:txBody>
      </p:sp>
    </p:spTree>
    <p:extLst>
      <p:ext uri="{BB962C8B-B14F-4D97-AF65-F5344CB8AC3E}">
        <p14:creationId xmlns:p14="http://schemas.microsoft.com/office/powerpoint/2010/main" val="25707674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D27BE8-C125-407C-A3E3-D11711041DF7}" type="datetime1">
              <a:rPr lang="es-ES" smtClean="0"/>
              <a:t>09/09/2015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29BFAC6-F34E-4BF8-BE90-420E3B3346E5}" type="slidenum">
              <a:rPr lang="es-MX" smtClean="0"/>
              <a:t>‹#›</a:t>
            </a:fld>
            <a:endParaRPr lang="es-MX"/>
          </a:p>
        </p:txBody>
      </p:sp>
    </p:spTree>
    <p:extLst>
      <p:ext uri="{BB962C8B-B14F-4D97-AF65-F5344CB8AC3E}">
        <p14:creationId xmlns:p14="http://schemas.microsoft.com/office/powerpoint/2010/main" val="13350500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F4EC642-C6BF-4E6F-AA79-C287FB117090}" type="datetime1">
              <a:rPr lang="es-ES" smtClean="0"/>
              <a:t>09/09/2015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29BFAC6-F34E-4BF8-BE90-420E3B3346E5}" type="slidenum">
              <a:rPr lang="es-MX" smtClean="0"/>
              <a:t>‹#›</a:t>
            </a:fld>
            <a:endParaRPr lang="es-MX"/>
          </a:p>
        </p:txBody>
      </p:sp>
    </p:spTree>
    <p:extLst>
      <p:ext uri="{BB962C8B-B14F-4D97-AF65-F5344CB8AC3E}">
        <p14:creationId xmlns:p14="http://schemas.microsoft.com/office/powerpoint/2010/main" val="12076859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E93A9C4-9C1A-4FC4-A1B3-C6078AB394D2}" type="datetime1">
              <a:rPr lang="es-ES" smtClean="0"/>
              <a:t>09/09/2015</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29BFAC6-F34E-4BF8-BE90-420E3B3346E5}" type="slidenum">
              <a:rPr lang="es-MX" smtClean="0"/>
              <a:t>‹#›</a:t>
            </a:fld>
            <a:endParaRPr lang="es-MX"/>
          </a:p>
        </p:txBody>
      </p:sp>
    </p:spTree>
    <p:extLst>
      <p:ext uri="{BB962C8B-B14F-4D97-AF65-F5344CB8AC3E}">
        <p14:creationId xmlns:p14="http://schemas.microsoft.com/office/powerpoint/2010/main" val="23721502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8D2D12-7684-4B8C-B24A-4B1748EE0592}" type="datetime1">
              <a:rPr lang="es-ES" smtClean="0"/>
              <a:t>09/09/2015</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929BFAC6-F34E-4BF8-BE90-420E3B3346E5}" type="slidenum">
              <a:rPr lang="es-MX" smtClean="0"/>
              <a:t>‹#›</a:t>
            </a:fld>
            <a:endParaRPr lang="es-MX"/>
          </a:p>
        </p:txBody>
      </p:sp>
    </p:spTree>
    <p:extLst>
      <p:ext uri="{BB962C8B-B14F-4D97-AF65-F5344CB8AC3E}">
        <p14:creationId xmlns:p14="http://schemas.microsoft.com/office/powerpoint/2010/main" val="7987374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48CA1B-18D4-4526-BF34-71B9E5CEFA06}" type="datetime1">
              <a:rPr lang="es-ES" smtClean="0"/>
              <a:t>09/09/2015</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929BFAC6-F34E-4BF8-BE90-420E3B3346E5}" type="slidenum">
              <a:rPr lang="es-MX" smtClean="0"/>
              <a:t>‹#›</a:t>
            </a:fld>
            <a:endParaRPr lang="es-MX"/>
          </a:p>
        </p:txBody>
      </p:sp>
    </p:spTree>
    <p:extLst>
      <p:ext uri="{BB962C8B-B14F-4D97-AF65-F5344CB8AC3E}">
        <p14:creationId xmlns:p14="http://schemas.microsoft.com/office/powerpoint/2010/main" val="4989892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3BC73E-8282-40EA-B4E3-492ECD57DEAF}" type="datetime1">
              <a:rPr lang="es-ES" smtClean="0"/>
              <a:t>09/09/2015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29BFAC6-F34E-4BF8-BE90-420E3B3346E5}" type="slidenum">
              <a:rPr lang="es-MX" smtClean="0"/>
              <a:t>‹#›</a:t>
            </a:fld>
            <a:endParaRPr lang="es-MX"/>
          </a:p>
        </p:txBody>
      </p:sp>
    </p:spTree>
    <p:extLst>
      <p:ext uri="{BB962C8B-B14F-4D97-AF65-F5344CB8AC3E}">
        <p14:creationId xmlns:p14="http://schemas.microsoft.com/office/powerpoint/2010/main" val="390351965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020DAC-3D82-4DC7-BBBC-3B125C99B2D2}" type="datetime1">
              <a:rPr lang="es-ES" smtClean="0"/>
              <a:t>09/09/2015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29BFAC6-F34E-4BF8-BE90-420E3B3346E5}" type="slidenum">
              <a:rPr lang="es-MX" smtClean="0"/>
              <a:t>‹#›</a:t>
            </a:fld>
            <a:endParaRPr lang="es-MX"/>
          </a:p>
        </p:txBody>
      </p:sp>
    </p:spTree>
    <p:extLst>
      <p:ext uri="{BB962C8B-B14F-4D97-AF65-F5344CB8AC3E}">
        <p14:creationId xmlns:p14="http://schemas.microsoft.com/office/powerpoint/2010/main" val="30500507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5BFF81-2DB8-4CFC-8F26-278305E5AAFF}" type="datetime1">
              <a:rPr lang="es-ES" smtClean="0"/>
              <a:t>09/09/2015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29BFAC6-F34E-4BF8-BE90-420E3B3346E5}" type="slidenum">
              <a:rPr lang="es-MX" smtClean="0"/>
              <a:t>‹#›</a:t>
            </a:fld>
            <a:endParaRPr lang="es-MX"/>
          </a:p>
        </p:txBody>
      </p:sp>
    </p:spTree>
    <p:extLst>
      <p:ext uri="{BB962C8B-B14F-4D97-AF65-F5344CB8AC3E}">
        <p14:creationId xmlns:p14="http://schemas.microsoft.com/office/powerpoint/2010/main" val="37683419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8E6D8B-4D57-4796-A552-5976D60B8A51}" type="datetime1">
              <a:rPr lang="es-ES" smtClean="0"/>
              <a:t>09/09/2015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29BFAC6-F34E-4BF8-BE90-420E3B3346E5}" type="slidenum">
              <a:rPr lang="es-MX" smtClean="0"/>
              <a:t>‹#›</a:t>
            </a:fld>
            <a:endParaRPr lang="es-MX"/>
          </a:p>
        </p:txBody>
      </p:sp>
    </p:spTree>
    <p:extLst>
      <p:ext uri="{BB962C8B-B14F-4D97-AF65-F5344CB8AC3E}">
        <p14:creationId xmlns:p14="http://schemas.microsoft.com/office/powerpoint/2010/main" val="3106635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2"/>
            <a:ext cx="7772400" cy="1362075"/>
          </a:xfrm>
        </p:spPr>
        <p:txBody>
          <a:bodyPr anchor="t"/>
          <a:lstStyle>
            <a:lvl1pPr algn="l">
              <a:defRPr sz="3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6FFAFFB-18C8-4392-B098-1DD1742BD622}" type="datetime1">
              <a:rPr lang="es-ES" smtClean="0">
                <a:solidFill>
                  <a:prstClr val="black">
                    <a:tint val="75000"/>
                  </a:prstClr>
                </a:solidFill>
              </a:rPr>
              <a:t>09/09/2015</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C454F94C-6E48-504A-B9EB-8AF22A91BF01}"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1144377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60FB11CE-DBB8-4700-9295-96BAB60241C5}" type="datetime1">
              <a:rPr lang="es-ES" smtClean="0">
                <a:solidFill>
                  <a:prstClr val="black">
                    <a:tint val="75000"/>
                  </a:prstClr>
                </a:solidFill>
              </a:rPr>
              <a:t>09/09/2015</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C454F94C-6E48-504A-B9EB-8AF22A91BF01}"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1165847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7421ADC4-19FC-45F7-A8F5-B40289CB73DE}" type="datetime1">
              <a:rPr lang="es-ES" smtClean="0">
                <a:solidFill>
                  <a:prstClr val="black">
                    <a:tint val="75000"/>
                  </a:prstClr>
                </a:solidFill>
              </a:rPr>
              <a:t>09/09/2015</a:t>
            </a:fld>
            <a:endParaRPr lang="es-ES">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ES">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C454F94C-6E48-504A-B9EB-8AF22A91BF01}"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3366361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8E64B3A-EDF3-47D7-A85C-4551A2EC7049}" type="datetime1">
              <a:rPr lang="es-ES" smtClean="0">
                <a:solidFill>
                  <a:prstClr val="black">
                    <a:tint val="75000"/>
                  </a:prstClr>
                </a:solidFill>
              </a:rPr>
              <a:t>09/09/2015</a:t>
            </a:fld>
            <a:endParaRPr lang="es-ES">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ES">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C454F94C-6E48-504A-B9EB-8AF22A91BF01}"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2650045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42188A6-A85F-4252-9899-F29A422119B7}" type="datetime1">
              <a:rPr lang="es-ES" smtClean="0">
                <a:solidFill>
                  <a:prstClr val="black">
                    <a:tint val="75000"/>
                  </a:prstClr>
                </a:solidFill>
              </a:rPr>
              <a:t>09/09/2015</a:t>
            </a:fld>
            <a:endParaRPr lang="es-ES">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ES">
              <a:solidFill>
                <a:prstClr val="black">
                  <a:tint val="75000"/>
                </a:prstClr>
              </a:solidFill>
            </a:endParaRPr>
          </a:p>
        </p:txBody>
      </p:sp>
      <p:sp>
        <p:nvSpPr>
          <p:cNvPr id="4" name="3 Marcador de número de diapositiva"/>
          <p:cNvSpPr>
            <a:spLocks noGrp="1"/>
          </p:cNvSpPr>
          <p:nvPr>
            <p:ph type="sldNum" sz="quarter" idx="12"/>
          </p:nvPr>
        </p:nvSpPr>
        <p:spPr>
          <a:xfrm>
            <a:off x="7003774" y="5839517"/>
            <a:ext cx="2133600" cy="365125"/>
          </a:xfrm>
        </p:spPr>
        <p:txBody>
          <a:bodyPr/>
          <a:lstStyle/>
          <a:p>
            <a:fld id="{C454F94C-6E48-504A-B9EB-8AF22A91BF01}"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4424367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3008313" cy="1162050"/>
          </a:xfrm>
        </p:spPr>
        <p:txBody>
          <a:bodyPr anchor="b"/>
          <a:lstStyle>
            <a:lvl1pPr algn="l">
              <a:defRPr sz="15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B12F94C-C2F8-4250-8147-51719EB8F5C2}" type="datetime1">
              <a:rPr lang="es-ES" smtClean="0">
                <a:solidFill>
                  <a:prstClr val="black">
                    <a:tint val="75000"/>
                  </a:prstClr>
                </a:solidFill>
              </a:rPr>
              <a:t>09/09/2015</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C454F94C-6E48-504A-B9EB-8AF22A91BF01}"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882849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15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2A5CC68-F395-43E9-AEFC-0950972B7DBD}" type="datetime1">
              <a:rPr lang="es-ES" smtClean="0">
                <a:solidFill>
                  <a:prstClr val="black">
                    <a:tint val="75000"/>
                  </a:prstClr>
                </a:solidFill>
              </a:rPr>
              <a:t>09/09/2015</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C454F94C-6E48-504A-B9EB-8AF22A91BF01}"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2770417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4" name="3 Marcador de fecha"/>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342900"/>
            <a:fld id="{7D20E68D-A510-4429-8CAF-5465BB8FD0C1}" type="datetime1">
              <a:rPr lang="es-ES" smtClean="0">
                <a:solidFill>
                  <a:prstClr val="black">
                    <a:tint val="75000"/>
                  </a:prstClr>
                </a:solidFill>
              </a:rPr>
              <a:t>09/09/2015</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342900"/>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342900"/>
            <a:fld id="{41D3FFE6-D9C9-4FD6-8982-3CA172C2DF8E}" type="slidenum">
              <a:rPr lang="es-MX" smtClean="0">
                <a:solidFill>
                  <a:prstClr val="black">
                    <a:tint val="75000"/>
                  </a:prstClr>
                </a:solidFill>
              </a:rPr>
              <a:pPr defTabSz="342900"/>
              <a:t>‹#›</a:t>
            </a:fld>
            <a:endParaRPr lang="es-MX">
              <a:solidFill>
                <a:prstClr val="black">
                  <a:tint val="75000"/>
                </a:prstClr>
              </a:solidFill>
            </a:endParaRPr>
          </a:p>
        </p:txBody>
      </p:sp>
      <p:sp>
        <p:nvSpPr>
          <p:cNvPr id="2" name="1 Marcador de título"/>
          <p:cNvSpPr>
            <a:spLocks noGrp="1"/>
          </p:cNvSpPr>
          <p:nvPr>
            <p:ph type="title"/>
          </p:nvPr>
        </p:nvSpPr>
        <p:spPr>
          <a:xfrm>
            <a:off x="-635000" y="0"/>
            <a:ext cx="7188201" cy="1143000"/>
          </a:xfrm>
          <a:prstGeom prst="rect">
            <a:avLst/>
          </a:prstGeom>
        </p:spPr>
        <p:txBody>
          <a:bodyPr vert="horz" lIns="91440" tIns="45720" rIns="91440" bIns="45720" rtlCol="0" anchor="ctr">
            <a:noAutofit/>
          </a:bodyPr>
          <a:lstStyle/>
          <a:p>
            <a:r>
              <a:rPr lang="es-ES" dirty="0" smtClean="0"/>
              <a:t>Haga clic para modificar el estilo de</a:t>
            </a:r>
            <a:endParaRPr lang="es-MX" dirty="0"/>
          </a:p>
        </p:txBody>
      </p:sp>
      <p:sp>
        <p:nvSpPr>
          <p:cNvPr id="12" name="Rectangle 11"/>
          <p:cNvSpPr/>
          <p:nvPr userDrawn="1"/>
        </p:nvSpPr>
        <p:spPr>
          <a:xfrm>
            <a:off x="1" y="6259135"/>
            <a:ext cx="9144000" cy="59886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white"/>
              </a:solidFill>
            </a:endParaRPr>
          </a:p>
        </p:txBody>
      </p:sp>
      <p:sp>
        <p:nvSpPr>
          <p:cNvPr id="15" name="14 Rectángulo"/>
          <p:cNvSpPr/>
          <p:nvPr userDrawn="1"/>
        </p:nvSpPr>
        <p:spPr>
          <a:xfrm>
            <a:off x="8" y="6259136"/>
            <a:ext cx="9143999" cy="598869"/>
          </a:xfrm>
          <a:prstGeom prst="rect">
            <a:avLst/>
          </a:prstGeom>
          <a:gradFill flip="none" rotWithShape="1">
            <a:gsLst>
              <a:gs pos="53000">
                <a:schemeClr val="bg1">
                  <a:alpha val="7000"/>
                </a:schemeClr>
              </a:gs>
              <a:gs pos="100000">
                <a:schemeClr val="bg1">
                  <a:alpha val="22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dirty="0">
              <a:solidFill>
                <a:prstClr val="white"/>
              </a:solidFill>
            </a:endParaRPr>
          </a:p>
        </p:txBody>
      </p:sp>
      <p:grpSp>
        <p:nvGrpSpPr>
          <p:cNvPr id="16" name="Group 15"/>
          <p:cNvGrpSpPr/>
          <p:nvPr userDrawn="1"/>
        </p:nvGrpSpPr>
        <p:grpSpPr>
          <a:xfrm>
            <a:off x="7390275" y="6371508"/>
            <a:ext cx="375405" cy="374115"/>
            <a:chOff x="730100" y="5377053"/>
            <a:chExt cx="824380" cy="821545"/>
          </a:xfrm>
        </p:grpSpPr>
        <p:sp>
          <p:nvSpPr>
            <p:cNvPr id="17" name="Rectangle 16"/>
            <p:cNvSpPr/>
            <p:nvPr/>
          </p:nvSpPr>
          <p:spPr>
            <a:xfrm>
              <a:off x="914400" y="5377053"/>
              <a:ext cx="457200" cy="182880"/>
            </a:xfrm>
            <a:prstGeom prst="rect">
              <a:avLst/>
            </a:prstGeom>
            <a:solidFill>
              <a:srgbClr val="F9AA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Right Triangle 17"/>
            <p:cNvSpPr/>
            <p:nvPr/>
          </p:nvSpPr>
          <p:spPr>
            <a:xfrm>
              <a:off x="1371600" y="5377053"/>
              <a:ext cx="182880" cy="182880"/>
            </a:xfrm>
            <a:prstGeom prst="rtTriangle">
              <a:avLst/>
            </a:prstGeom>
            <a:solidFill>
              <a:srgbClr val="F161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ight Triangle 19"/>
            <p:cNvSpPr/>
            <p:nvPr/>
          </p:nvSpPr>
          <p:spPr>
            <a:xfrm flipH="1">
              <a:off x="731901" y="5377053"/>
              <a:ext cx="182880" cy="182880"/>
            </a:xfrm>
            <a:prstGeom prst="rtTriangle">
              <a:avLst/>
            </a:prstGeom>
            <a:solidFill>
              <a:srgbClr val="176A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Rectangle 20"/>
            <p:cNvSpPr/>
            <p:nvPr/>
          </p:nvSpPr>
          <p:spPr>
            <a:xfrm rot="5400000">
              <a:off x="1234440" y="5697093"/>
              <a:ext cx="457200" cy="182880"/>
            </a:xfrm>
            <a:prstGeom prst="rect">
              <a:avLst/>
            </a:prstGeom>
            <a:solidFill>
              <a:srgbClr val="DE1D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Rectangle 21"/>
            <p:cNvSpPr/>
            <p:nvPr/>
          </p:nvSpPr>
          <p:spPr>
            <a:xfrm rot="5400000">
              <a:off x="592940" y="5697093"/>
              <a:ext cx="457200" cy="182880"/>
            </a:xfrm>
            <a:prstGeom prst="rect">
              <a:avLst/>
            </a:prstGeom>
            <a:solidFill>
              <a:srgbClr val="0EA9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3" name="Rectangle 22"/>
            <p:cNvSpPr/>
            <p:nvPr/>
          </p:nvSpPr>
          <p:spPr>
            <a:xfrm>
              <a:off x="914954" y="6014865"/>
              <a:ext cx="457200" cy="182880"/>
            </a:xfrm>
            <a:prstGeom prst="rect">
              <a:avLst/>
            </a:prstGeom>
            <a:solidFill>
              <a:srgbClr val="9ECB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Right Triangle 23"/>
            <p:cNvSpPr/>
            <p:nvPr/>
          </p:nvSpPr>
          <p:spPr>
            <a:xfrm rot="5400000">
              <a:off x="1371600" y="6015157"/>
              <a:ext cx="182880" cy="182880"/>
            </a:xfrm>
            <a:prstGeom prst="rtTriangle">
              <a:avLst/>
            </a:prstGeom>
            <a:solidFill>
              <a:srgbClr val="8D8D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Right Triangle 24"/>
            <p:cNvSpPr/>
            <p:nvPr/>
          </p:nvSpPr>
          <p:spPr>
            <a:xfrm rot="16200000" flipH="1">
              <a:off x="730604" y="6015718"/>
              <a:ext cx="182880" cy="182880"/>
            </a:xfrm>
            <a:prstGeom prst="rtTriangle">
              <a:avLst/>
            </a:prstGeom>
            <a:solidFill>
              <a:srgbClr val="6A3F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26" name="TextBox 25"/>
          <p:cNvSpPr txBox="1"/>
          <p:nvPr userDrawn="1"/>
        </p:nvSpPr>
        <p:spPr bwMode="gray">
          <a:xfrm>
            <a:off x="7887173" y="6324499"/>
            <a:ext cx="1256827" cy="430887"/>
          </a:xfrm>
          <a:prstGeom prst="rect">
            <a:avLst/>
          </a:prstGeom>
          <a:noFill/>
        </p:spPr>
        <p:txBody>
          <a:bodyPr wrap="square" rtlCol="0">
            <a:spAutoFit/>
          </a:bodyPr>
          <a:lstStyle/>
          <a:p>
            <a:pPr fontAlgn="base">
              <a:spcBef>
                <a:spcPct val="0"/>
              </a:spcBef>
              <a:spcAft>
                <a:spcPct val="0"/>
              </a:spcAft>
            </a:pPr>
            <a:r>
              <a:rPr lang="en-US" sz="1100" b="1" dirty="0">
                <a:solidFill>
                  <a:schemeClr val="bg1"/>
                </a:solidFill>
                <a:cs typeface="Arial" charset="0"/>
              </a:rPr>
              <a:t>GESTIÓN</a:t>
            </a:r>
          </a:p>
          <a:p>
            <a:pPr fontAlgn="base">
              <a:spcBef>
                <a:spcPct val="0"/>
              </a:spcBef>
              <a:spcAft>
                <a:spcPct val="0"/>
              </a:spcAft>
            </a:pPr>
            <a:r>
              <a:rPr lang="en-US" sz="1100" b="1" dirty="0">
                <a:solidFill>
                  <a:schemeClr val="bg1"/>
                </a:solidFill>
                <a:cs typeface="Arial" charset="0"/>
              </a:rPr>
              <a:t>FINANCIERA</a:t>
            </a:r>
          </a:p>
        </p:txBody>
      </p:sp>
      <p:cxnSp>
        <p:nvCxnSpPr>
          <p:cNvPr id="27" name="Straight Connector 26"/>
          <p:cNvCxnSpPr/>
          <p:nvPr userDrawn="1"/>
        </p:nvCxnSpPr>
        <p:spPr>
          <a:xfrm>
            <a:off x="7887173" y="6344764"/>
            <a:ext cx="0" cy="3657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Rectangle 27"/>
          <p:cNvSpPr/>
          <p:nvPr userDrawn="1"/>
        </p:nvSpPr>
        <p:spPr>
          <a:xfrm>
            <a:off x="2" y="-19055"/>
            <a:ext cx="228599" cy="105306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white"/>
              </a:solidFill>
            </a:endParaRPr>
          </a:p>
        </p:txBody>
      </p:sp>
    </p:spTree>
    <p:extLst>
      <p:ext uri="{BB962C8B-B14F-4D97-AF65-F5344CB8AC3E}">
        <p14:creationId xmlns:p14="http://schemas.microsoft.com/office/powerpoint/2010/main" val="38189174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iming>
    <p:tnLst>
      <p:par>
        <p:cTn id="1" dur="indefinite" restart="never" nodeType="tmRoot"/>
      </p:par>
    </p:tnLst>
  </p:timing>
  <p:hf sldNum="0" hdr="0" ftr="0" dt="0"/>
  <p:txStyles>
    <p:titleStyle>
      <a:lvl1pPr algn="ctr" defTabSz="685800" rtl="0" eaLnBrk="1" latinLnBrk="0" hangingPunct="1">
        <a:spcBef>
          <a:spcPct val="0"/>
        </a:spcBef>
        <a:buNone/>
        <a:defRPr sz="2100" b="1" kern="1200">
          <a:solidFill>
            <a:schemeClr val="tx1"/>
          </a:solidFill>
          <a:latin typeface="Futura Std Book" panose="020B0502020204020303"/>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s-MX"/>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29C19E-5ACC-4300-B947-261CDB8F02FD}" type="datetime1">
              <a:rPr lang="es-ES" smtClean="0"/>
              <a:t>09/09/2015</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9BFAC6-F34E-4BF8-BE90-420E3B3346E5}" type="slidenum">
              <a:rPr lang="es-MX" smtClean="0"/>
              <a:t>‹#›</a:t>
            </a:fld>
            <a:endParaRPr lang="es-MX"/>
          </a:p>
        </p:txBody>
      </p:sp>
    </p:spTree>
    <p:extLst>
      <p:ext uri="{BB962C8B-B14F-4D97-AF65-F5344CB8AC3E}">
        <p14:creationId xmlns:p14="http://schemas.microsoft.com/office/powerpoint/2010/main" val="1823318148"/>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tags" Target="../tags/tag26.xml"/><Relationship Id="rId39" Type="http://schemas.openxmlformats.org/officeDocument/2006/relationships/tags" Target="../tags/tag39.xml"/><Relationship Id="rId21" Type="http://schemas.openxmlformats.org/officeDocument/2006/relationships/tags" Target="../tags/tag21.xml"/><Relationship Id="rId34" Type="http://schemas.openxmlformats.org/officeDocument/2006/relationships/tags" Target="../tags/tag34.xml"/><Relationship Id="rId7" Type="http://schemas.openxmlformats.org/officeDocument/2006/relationships/tags" Target="../tags/tag7.xml"/><Relationship Id="rId2" Type="http://schemas.openxmlformats.org/officeDocument/2006/relationships/tags" Target="../tags/tag2.xml"/><Relationship Id="rId16" Type="http://schemas.openxmlformats.org/officeDocument/2006/relationships/tags" Target="../tags/tag16.xml"/><Relationship Id="rId20" Type="http://schemas.openxmlformats.org/officeDocument/2006/relationships/tags" Target="../tags/tag20.xml"/><Relationship Id="rId29" Type="http://schemas.openxmlformats.org/officeDocument/2006/relationships/tags" Target="../tags/tag29.xml"/><Relationship Id="rId41"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24" Type="http://schemas.openxmlformats.org/officeDocument/2006/relationships/tags" Target="../tags/tag24.xml"/><Relationship Id="rId32" Type="http://schemas.openxmlformats.org/officeDocument/2006/relationships/tags" Target="../tags/tag32.xml"/><Relationship Id="rId37" Type="http://schemas.openxmlformats.org/officeDocument/2006/relationships/tags" Target="../tags/tag37.xml"/><Relationship Id="rId40" Type="http://schemas.openxmlformats.org/officeDocument/2006/relationships/tags" Target="../tags/tag40.xml"/><Relationship Id="rId5" Type="http://schemas.openxmlformats.org/officeDocument/2006/relationships/tags" Target="../tags/tag5.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36" Type="http://schemas.openxmlformats.org/officeDocument/2006/relationships/tags" Target="../tags/tag36.xml"/><Relationship Id="rId10" Type="http://schemas.openxmlformats.org/officeDocument/2006/relationships/tags" Target="../tags/tag10.xml"/><Relationship Id="rId19" Type="http://schemas.openxmlformats.org/officeDocument/2006/relationships/tags" Target="../tags/tag19.xml"/><Relationship Id="rId31" Type="http://schemas.openxmlformats.org/officeDocument/2006/relationships/tags" Target="../tags/tag31.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tags" Target="../tags/tag27.xml"/><Relationship Id="rId30" Type="http://schemas.openxmlformats.org/officeDocument/2006/relationships/tags" Target="../tags/tag30.xml"/><Relationship Id="rId35" Type="http://schemas.openxmlformats.org/officeDocument/2006/relationships/tags" Target="../tags/tag35.xml"/><Relationship Id="rId8" Type="http://schemas.openxmlformats.org/officeDocument/2006/relationships/tags" Target="../tags/tag8.xml"/><Relationship Id="rId3" Type="http://schemas.openxmlformats.org/officeDocument/2006/relationships/tags" Target="../tags/tag3.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33" Type="http://schemas.openxmlformats.org/officeDocument/2006/relationships/tags" Target="../tags/tag33.xml"/><Relationship Id="rId38" Type="http://schemas.openxmlformats.org/officeDocument/2006/relationships/tags" Target="../tags/tag38.xml"/></Relationships>
</file>

<file path=ppt/slides/_rels/slide31.xml.rels><?xml version="1.0" encoding="UTF-8" standalone="yes"?>
<Relationships xmlns="http://schemas.openxmlformats.org/package/2006/relationships"><Relationship Id="rId13" Type="http://schemas.openxmlformats.org/officeDocument/2006/relationships/tags" Target="../tags/tag53.xml"/><Relationship Id="rId18" Type="http://schemas.openxmlformats.org/officeDocument/2006/relationships/tags" Target="../tags/tag58.xml"/><Relationship Id="rId26" Type="http://schemas.openxmlformats.org/officeDocument/2006/relationships/tags" Target="../tags/tag66.xml"/><Relationship Id="rId39" Type="http://schemas.openxmlformats.org/officeDocument/2006/relationships/tags" Target="../tags/tag79.xml"/><Relationship Id="rId21" Type="http://schemas.openxmlformats.org/officeDocument/2006/relationships/tags" Target="../tags/tag61.xml"/><Relationship Id="rId34" Type="http://schemas.openxmlformats.org/officeDocument/2006/relationships/tags" Target="../tags/tag74.xml"/><Relationship Id="rId7" Type="http://schemas.openxmlformats.org/officeDocument/2006/relationships/tags" Target="../tags/tag47.xml"/><Relationship Id="rId2" Type="http://schemas.openxmlformats.org/officeDocument/2006/relationships/tags" Target="../tags/tag42.xml"/><Relationship Id="rId16" Type="http://schemas.openxmlformats.org/officeDocument/2006/relationships/tags" Target="../tags/tag56.xml"/><Relationship Id="rId20" Type="http://schemas.openxmlformats.org/officeDocument/2006/relationships/tags" Target="../tags/tag60.xml"/><Relationship Id="rId29" Type="http://schemas.openxmlformats.org/officeDocument/2006/relationships/tags" Target="../tags/tag69.xml"/><Relationship Id="rId41" Type="http://schemas.openxmlformats.org/officeDocument/2006/relationships/slideLayout" Target="../slideLayouts/slideLayout7.xml"/><Relationship Id="rId1" Type="http://schemas.openxmlformats.org/officeDocument/2006/relationships/tags" Target="../tags/tag41.xml"/><Relationship Id="rId6" Type="http://schemas.openxmlformats.org/officeDocument/2006/relationships/tags" Target="../tags/tag46.xml"/><Relationship Id="rId11" Type="http://schemas.openxmlformats.org/officeDocument/2006/relationships/tags" Target="../tags/tag51.xml"/><Relationship Id="rId24" Type="http://schemas.openxmlformats.org/officeDocument/2006/relationships/tags" Target="../tags/tag64.xml"/><Relationship Id="rId32" Type="http://schemas.openxmlformats.org/officeDocument/2006/relationships/tags" Target="../tags/tag72.xml"/><Relationship Id="rId37" Type="http://schemas.openxmlformats.org/officeDocument/2006/relationships/tags" Target="../tags/tag77.xml"/><Relationship Id="rId40" Type="http://schemas.openxmlformats.org/officeDocument/2006/relationships/tags" Target="../tags/tag80.xml"/><Relationship Id="rId5" Type="http://schemas.openxmlformats.org/officeDocument/2006/relationships/tags" Target="../tags/tag45.xml"/><Relationship Id="rId15" Type="http://schemas.openxmlformats.org/officeDocument/2006/relationships/tags" Target="../tags/tag55.xml"/><Relationship Id="rId23" Type="http://schemas.openxmlformats.org/officeDocument/2006/relationships/tags" Target="../tags/tag63.xml"/><Relationship Id="rId28" Type="http://schemas.openxmlformats.org/officeDocument/2006/relationships/tags" Target="../tags/tag68.xml"/><Relationship Id="rId36" Type="http://schemas.openxmlformats.org/officeDocument/2006/relationships/tags" Target="../tags/tag76.xml"/><Relationship Id="rId10" Type="http://schemas.openxmlformats.org/officeDocument/2006/relationships/tags" Target="../tags/tag50.xml"/><Relationship Id="rId19" Type="http://schemas.openxmlformats.org/officeDocument/2006/relationships/tags" Target="../tags/tag59.xml"/><Relationship Id="rId31" Type="http://schemas.openxmlformats.org/officeDocument/2006/relationships/tags" Target="../tags/tag71.xml"/><Relationship Id="rId4" Type="http://schemas.openxmlformats.org/officeDocument/2006/relationships/tags" Target="../tags/tag44.xml"/><Relationship Id="rId9" Type="http://schemas.openxmlformats.org/officeDocument/2006/relationships/tags" Target="../tags/tag49.xml"/><Relationship Id="rId14" Type="http://schemas.openxmlformats.org/officeDocument/2006/relationships/tags" Target="../tags/tag54.xml"/><Relationship Id="rId22" Type="http://schemas.openxmlformats.org/officeDocument/2006/relationships/tags" Target="../tags/tag62.xml"/><Relationship Id="rId27" Type="http://schemas.openxmlformats.org/officeDocument/2006/relationships/tags" Target="../tags/tag67.xml"/><Relationship Id="rId30" Type="http://schemas.openxmlformats.org/officeDocument/2006/relationships/tags" Target="../tags/tag70.xml"/><Relationship Id="rId35" Type="http://schemas.openxmlformats.org/officeDocument/2006/relationships/tags" Target="../tags/tag75.xml"/><Relationship Id="rId8" Type="http://schemas.openxmlformats.org/officeDocument/2006/relationships/tags" Target="../tags/tag48.xml"/><Relationship Id="rId3" Type="http://schemas.openxmlformats.org/officeDocument/2006/relationships/tags" Target="../tags/tag43.xml"/><Relationship Id="rId12" Type="http://schemas.openxmlformats.org/officeDocument/2006/relationships/tags" Target="../tags/tag52.xml"/><Relationship Id="rId17" Type="http://schemas.openxmlformats.org/officeDocument/2006/relationships/tags" Target="../tags/tag57.xml"/><Relationship Id="rId25" Type="http://schemas.openxmlformats.org/officeDocument/2006/relationships/tags" Target="../tags/tag65.xml"/><Relationship Id="rId33" Type="http://schemas.openxmlformats.org/officeDocument/2006/relationships/tags" Target="../tags/tag73.xml"/><Relationship Id="rId38" Type="http://schemas.openxmlformats.org/officeDocument/2006/relationships/tags" Target="../tags/tag7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13" descr="_AGT5036.jpg"/>
          <p:cNvPicPr>
            <a:picLocks noChangeAspect="1"/>
          </p:cNvPicPr>
          <p:nvPr/>
        </p:nvPicPr>
        <p:blipFill rotWithShape="1">
          <a:blip r:embed="rId3">
            <a:extLst>
              <a:ext uri="{28A0092B-C50C-407E-A947-70E740481C1C}">
                <a14:useLocalDpi xmlns:a14="http://schemas.microsoft.com/office/drawing/2010/main" val="0"/>
              </a:ext>
            </a:extLst>
          </a:blip>
          <a:srcRect l="82152"/>
          <a:stretch/>
        </p:blipFill>
        <p:spPr bwMode="auto">
          <a:xfrm>
            <a:off x="7286555" y="0"/>
            <a:ext cx="1844566" cy="687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13" descr="_AGT5036.jpg"/>
          <p:cNvPicPr>
            <a:picLocks noChangeAspect="1"/>
          </p:cNvPicPr>
          <p:nvPr/>
        </p:nvPicPr>
        <p:blipFill rotWithShape="1">
          <a:blip r:embed="rId3">
            <a:extLst>
              <a:ext uri="{28A0092B-C50C-407E-A947-70E740481C1C}">
                <a14:useLocalDpi xmlns:a14="http://schemas.microsoft.com/office/drawing/2010/main" val="0"/>
              </a:ext>
            </a:extLst>
          </a:blip>
          <a:srcRect l="29139"/>
          <a:stretch/>
        </p:blipFill>
        <p:spPr bwMode="auto">
          <a:xfrm>
            <a:off x="-31532" y="-1809"/>
            <a:ext cx="7323267" cy="687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14 Rectángulo"/>
          <p:cNvSpPr/>
          <p:nvPr/>
        </p:nvSpPr>
        <p:spPr>
          <a:xfrm>
            <a:off x="-97677" y="-15844"/>
            <a:ext cx="9202426" cy="6875626"/>
          </a:xfrm>
          <a:prstGeom prst="rect">
            <a:avLst/>
          </a:prstGeom>
          <a:solidFill>
            <a:srgbClr val="002060">
              <a:alpha val="56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solidFill>
                <a:prstClr val="white"/>
              </a:solidFill>
            </a:endParaRPr>
          </a:p>
        </p:txBody>
      </p:sp>
      <p:sp>
        <p:nvSpPr>
          <p:cNvPr id="6" name="Rectángulo 8"/>
          <p:cNvSpPr/>
          <p:nvPr/>
        </p:nvSpPr>
        <p:spPr>
          <a:xfrm>
            <a:off x="1906073" y="1371600"/>
            <a:ext cx="7237927" cy="2971800"/>
          </a:xfrm>
          <a:prstGeom prst="rect">
            <a:avLst/>
          </a:prstGeom>
          <a:solidFill>
            <a:srgbClr val="E5E6DA"/>
          </a:solidFill>
          <a:ln w="12700" cap="flat" cmpd="sng" algn="ctr">
            <a:noFill/>
            <a:prstDash val="solid"/>
            <a:miter lim="800000"/>
          </a:ln>
          <a:effectLst/>
        </p:spPr>
        <p:txBody>
          <a:bodyPr rtlCol="0" anchor="ctr"/>
          <a:lstStyle/>
          <a:p>
            <a:pPr algn="ctr">
              <a:defRPr/>
            </a:pPr>
            <a:endParaRPr lang="es-ES" sz="1350" kern="0">
              <a:solidFill>
                <a:srgbClr val="E5E6DA"/>
              </a:solidFill>
            </a:endParaRPr>
          </a:p>
        </p:txBody>
      </p:sp>
      <p:sp>
        <p:nvSpPr>
          <p:cNvPr id="9" name="Subtítulo 2"/>
          <p:cNvSpPr txBox="1">
            <a:spLocks/>
          </p:cNvSpPr>
          <p:nvPr/>
        </p:nvSpPr>
        <p:spPr>
          <a:xfrm>
            <a:off x="2381399" y="4538660"/>
            <a:ext cx="6375047" cy="865321"/>
          </a:xfrm>
          <a:prstGeom prst="rect">
            <a:avLst/>
          </a:prstGeom>
        </p:spPr>
        <p:txBody>
          <a:bodyPr vert="horz" lIns="91440" tIns="45720" rIns="91440" bIns="45720" rtlCol="0" anchor="ctr">
            <a:normAutofit/>
          </a:bodyPr>
          <a:lstStyle>
            <a:lvl1pPr marL="0" indent="0" algn="l" defTabSz="685800" rtl="0" eaLnBrk="1" latinLnBrk="0" hangingPunct="1">
              <a:lnSpc>
                <a:spcPct val="100000"/>
              </a:lnSpc>
              <a:spcBef>
                <a:spcPts val="0"/>
              </a:spcBef>
              <a:buFont typeface="Wingdings" panose="05000000000000000000" pitchFamily="2" charset="2"/>
              <a:buNone/>
              <a:defRPr lang="es-ES" sz="1800" kern="1200">
                <a:solidFill>
                  <a:schemeClr val="tx1"/>
                </a:solidFill>
                <a:latin typeface="+mn-lt"/>
                <a:ea typeface="+mn-ea"/>
                <a:cs typeface="+mn-cs"/>
              </a:defRPr>
            </a:lvl1pPr>
            <a:lvl2pPr marL="342900" indent="0" algn="ctr" defTabSz="685800" rtl="0" eaLnBrk="1" latinLnBrk="0" hangingPunct="1">
              <a:lnSpc>
                <a:spcPct val="100000"/>
              </a:lnSpc>
              <a:spcBef>
                <a:spcPts val="225"/>
              </a:spcBef>
              <a:buFont typeface="Wingdings" panose="05000000000000000000" pitchFamily="2" charset="2"/>
              <a:buNone/>
              <a:defRPr lang="es-ES" sz="1500" kern="1200">
                <a:solidFill>
                  <a:schemeClr val="tx1"/>
                </a:solidFill>
                <a:latin typeface="+mn-lt"/>
                <a:ea typeface="+mn-ea"/>
                <a:cs typeface="+mn-cs"/>
              </a:defRPr>
            </a:lvl2pPr>
            <a:lvl3pPr marL="685800" indent="0" algn="ctr" defTabSz="685800" rtl="0" eaLnBrk="1" latinLnBrk="0" hangingPunct="1">
              <a:lnSpc>
                <a:spcPct val="100000"/>
              </a:lnSpc>
              <a:spcBef>
                <a:spcPts val="225"/>
              </a:spcBef>
              <a:buFont typeface="Wingdings" panose="05000000000000000000" pitchFamily="2" charset="2"/>
              <a:buNone/>
              <a:defRPr lang="es-ES" sz="1350" kern="1200">
                <a:solidFill>
                  <a:schemeClr val="tx1"/>
                </a:solidFill>
                <a:latin typeface="+mn-lt"/>
                <a:ea typeface="+mn-ea"/>
                <a:cs typeface="+mn-cs"/>
              </a:defRPr>
            </a:lvl3pPr>
            <a:lvl4pPr marL="1028700" indent="0" algn="ctr" defTabSz="685800" rtl="0" eaLnBrk="1" latinLnBrk="0" hangingPunct="1">
              <a:lnSpc>
                <a:spcPct val="100000"/>
              </a:lnSpc>
              <a:spcBef>
                <a:spcPts val="0"/>
              </a:spcBef>
              <a:buFont typeface="Wingdings" panose="05000000000000000000" pitchFamily="2" charset="2"/>
              <a:buNone/>
              <a:defRPr lang="es-ES" sz="1200" kern="1200">
                <a:solidFill>
                  <a:schemeClr val="tx1"/>
                </a:solidFill>
                <a:latin typeface="+mn-lt"/>
                <a:ea typeface="+mn-ea"/>
                <a:cs typeface="+mn-cs"/>
              </a:defRPr>
            </a:lvl4pPr>
            <a:lvl5pPr marL="1371600" indent="0" algn="ctr" defTabSz="685800" rtl="0" eaLnBrk="1" latinLnBrk="0" hangingPunct="1">
              <a:lnSpc>
                <a:spcPct val="100000"/>
              </a:lnSpc>
              <a:spcBef>
                <a:spcPts val="0"/>
              </a:spcBef>
              <a:buFont typeface="Wingdings" panose="05000000000000000000" pitchFamily="2" charset="2"/>
              <a:buNone/>
              <a:defRPr lang="es-ES" sz="1200" kern="1200">
                <a:solidFill>
                  <a:schemeClr val="tx1"/>
                </a:solidFill>
                <a:latin typeface="+mn-lt"/>
                <a:ea typeface="+mn-ea"/>
                <a:cs typeface="+mn-cs"/>
              </a:defRPr>
            </a:lvl5pPr>
            <a:lvl6pPr marL="1714500" indent="0" algn="ctr" defTabSz="685800" rtl="0" eaLnBrk="1" latinLnBrk="0" hangingPunct="1">
              <a:lnSpc>
                <a:spcPct val="100000"/>
              </a:lnSpc>
              <a:spcBef>
                <a:spcPts val="0"/>
              </a:spcBef>
              <a:buFont typeface="Wingdings" panose="05000000000000000000" pitchFamily="2" charset="2"/>
              <a:buNone/>
              <a:defRPr lang="es-ES" sz="1200" kern="1200">
                <a:solidFill>
                  <a:schemeClr val="tx1"/>
                </a:solidFill>
                <a:latin typeface="+mn-lt"/>
                <a:ea typeface="+mn-ea"/>
                <a:cs typeface="+mn-cs"/>
              </a:defRPr>
            </a:lvl6pPr>
            <a:lvl7pPr marL="2057400" indent="0" algn="ctr" defTabSz="685800" rtl="0" eaLnBrk="1" latinLnBrk="0" hangingPunct="1">
              <a:lnSpc>
                <a:spcPct val="100000"/>
              </a:lnSpc>
              <a:spcBef>
                <a:spcPts val="0"/>
              </a:spcBef>
              <a:buFont typeface="Wingdings" panose="05000000000000000000" pitchFamily="2" charset="2"/>
              <a:buNone/>
              <a:defRPr lang="es-ES" sz="1200" kern="1200">
                <a:solidFill>
                  <a:schemeClr val="tx1"/>
                </a:solidFill>
                <a:latin typeface="+mn-lt"/>
                <a:ea typeface="+mn-ea"/>
                <a:cs typeface="+mn-cs"/>
              </a:defRPr>
            </a:lvl7pPr>
            <a:lvl8pPr marL="2400300" indent="0" algn="ctr" defTabSz="685800" rtl="0" eaLnBrk="1" latinLnBrk="0" hangingPunct="1">
              <a:lnSpc>
                <a:spcPct val="100000"/>
              </a:lnSpc>
              <a:spcBef>
                <a:spcPts val="0"/>
              </a:spcBef>
              <a:buFont typeface="Wingdings" panose="05000000000000000000" pitchFamily="2" charset="2"/>
              <a:buNone/>
              <a:defRPr lang="es-ES" sz="1200" kern="1200">
                <a:solidFill>
                  <a:schemeClr val="tx1"/>
                </a:solidFill>
                <a:latin typeface="+mn-lt"/>
                <a:ea typeface="+mn-ea"/>
                <a:cs typeface="+mn-cs"/>
              </a:defRPr>
            </a:lvl8pPr>
            <a:lvl9pPr marL="2743200" indent="0" algn="ctr" defTabSz="685800" rtl="0" eaLnBrk="1" latinLnBrk="0" hangingPunct="1">
              <a:lnSpc>
                <a:spcPct val="100000"/>
              </a:lnSpc>
              <a:spcBef>
                <a:spcPts val="0"/>
              </a:spcBef>
              <a:buFont typeface="Wingdings" panose="05000000000000000000" pitchFamily="2" charset="2"/>
              <a:buNone/>
              <a:defRPr lang="es-ES" sz="1200" kern="1200">
                <a:solidFill>
                  <a:schemeClr val="tx1"/>
                </a:solidFill>
                <a:latin typeface="+mn-lt"/>
                <a:ea typeface="+mn-ea"/>
                <a:cs typeface="+mn-cs"/>
              </a:defRPr>
            </a:lvl9pPr>
          </a:lstStyle>
          <a:p>
            <a:pPr algn="r">
              <a:defRPr/>
            </a:pPr>
            <a:r>
              <a:rPr lang="es-MX" dirty="0" smtClean="0">
                <a:solidFill>
                  <a:prstClr val="white"/>
                </a:solidFill>
              </a:rPr>
              <a:t>Gestión de Información Financiera y Administrativa</a:t>
            </a:r>
            <a:endParaRPr lang="es-MX" dirty="0">
              <a:solidFill>
                <a:prstClr val="white"/>
              </a:solidFill>
            </a:endParaRPr>
          </a:p>
        </p:txBody>
      </p:sp>
      <p:sp>
        <p:nvSpPr>
          <p:cNvPr id="22" name="Subtítulo 2"/>
          <p:cNvSpPr txBox="1">
            <a:spLocks/>
          </p:cNvSpPr>
          <p:nvPr/>
        </p:nvSpPr>
        <p:spPr>
          <a:xfrm>
            <a:off x="6117021" y="6385034"/>
            <a:ext cx="3026979" cy="474748"/>
          </a:xfrm>
          <a:prstGeom prst="rect">
            <a:avLst/>
          </a:prstGeom>
        </p:spPr>
        <p:txBody>
          <a:bodyPr vert="horz" lIns="91440" tIns="45720" rIns="91440" bIns="45720" rtlCol="0" anchor="b">
            <a:normAutofit/>
          </a:bodyPr>
          <a:lstStyle>
            <a:lvl1pPr marL="0" indent="0" algn="l" defTabSz="685800" rtl="0" eaLnBrk="1" latinLnBrk="0" hangingPunct="1">
              <a:lnSpc>
                <a:spcPct val="100000"/>
              </a:lnSpc>
              <a:spcBef>
                <a:spcPts val="0"/>
              </a:spcBef>
              <a:buFont typeface="Wingdings" panose="05000000000000000000" pitchFamily="2" charset="2"/>
              <a:buNone/>
              <a:defRPr lang="es-ES" sz="1800" kern="1200">
                <a:solidFill>
                  <a:schemeClr val="tx1"/>
                </a:solidFill>
                <a:latin typeface="+mn-lt"/>
                <a:ea typeface="+mn-ea"/>
                <a:cs typeface="+mn-cs"/>
              </a:defRPr>
            </a:lvl1pPr>
            <a:lvl2pPr marL="342900" indent="0" algn="ctr" defTabSz="685800" rtl="0" eaLnBrk="1" latinLnBrk="0" hangingPunct="1">
              <a:lnSpc>
                <a:spcPct val="100000"/>
              </a:lnSpc>
              <a:spcBef>
                <a:spcPts val="225"/>
              </a:spcBef>
              <a:buFont typeface="Wingdings" panose="05000000000000000000" pitchFamily="2" charset="2"/>
              <a:buNone/>
              <a:defRPr lang="es-ES" sz="1500" kern="1200">
                <a:solidFill>
                  <a:schemeClr val="tx1"/>
                </a:solidFill>
                <a:latin typeface="+mn-lt"/>
                <a:ea typeface="+mn-ea"/>
                <a:cs typeface="+mn-cs"/>
              </a:defRPr>
            </a:lvl2pPr>
            <a:lvl3pPr marL="685800" indent="0" algn="ctr" defTabSz="685800" rtl="0" eaLnBrk="1" latinLnBrk="0" hangingPunct="1">
              <a:lnSpc>
                <a:spcPct val="100000"/>
              </a:lnSpc>
              <a:spcBef>
                <a:spcPts val="225"/>
              </a:spcBef>
              <a:buFont typeface="Wingdings" panose="05000000000000000000" pitchFamily="2" charset="2"/>
              <a:buNone/>
              <a:defRPr lang="es-ES" sz="1350" kern="1200">
                <a:solidFill>
                  <a:schemeClr val="tx1"/>
                </a:solidFill>
                <a:latin typeface="+mn-lt"/>
                <a:ea typeface="+mn-ea"/>
                <a:cs typeface="+mn-cs"/>
              </a:defRPr>
            </a:lvl3pPr>
            <a:lvl4pPr marL="1028700" indent="0" algn="ctr" defTabSz="685800" rtl="0" eaLnBrk="1" latinLnBrk="0" hangingPunct="1">
              <a:lnSpc>
                <a:spcPct val="100000"/>
              </a:lnSpc>
              <a:spcBef>
                <a:spcPts val="0"/>
              </a:spcBef>
              <a:buFont typeface="Wingdings" panose="05000000000000000000" pitchFamily="2" charset="2"/>
              <a:buNone/>
              <a:defRPr lang="es-ES" sz="1200" kern="1200">
                <a:solidFill>
                  <a:schemeClr val="tx1"/>
                </a:solidFill>
                <a:latin typeface="+mn-lt"/>
                <a:ea typeface="+mn-ea"/>
                <a:cs typeface="+mn-cs"/>
              </a:defRPr>
            </a:lvl4pPr>
            <a:lvl5pPr marL="1371600" indent="0" algn="ctr" defTabSz="685800" rtl="0" eaLnBrk="1" latinLnBrk="0" hangingPunct="1">
              <a:lnSpc>
                <a:spcPct val="100000"/>
              </a:lnSpc>
              <a:spcBef>
                <a:spcPts val="0"/>
              </a:spcBef>
              <a:buFont typeface="Wingdings" panose="05000000000000000000" pitchFamily="2" charset="2"/>
              <a:buNone/>
              <a:defRPr lang="es-ES" sz="1200" kern="1200">
                <a:solidFill>
                  <a:schemeClr val="tx1"/>
                </a:solidFill>
                <a:latin typeface="+mn-lt"/>
                <a:ea typeface="+mn-ea"/>
                <a:cs typeface="+mn-cs"/>
              </a:defRPr>
            </a:lvl5pPr>
            <a:lvl6pPr marL="1714500" indent="0" algn="ctr" defTabSz="685800" rtl="0" eaLnBrk="1" latinLnBrk="0" hangingPunct="1">
              <a:lnSpc>
                <a:spcPct val="100000"/>
              </a:lnSpc>
              <a:spcBef>
                <a:spcPts val="0"/>
              </a:spcBef>
              <a:buFont typeface="Wingdings" panose="05000000000000000000" pitchFamily="2" charset="2"/>
              <a:buNone/>
              <a:defRPr lang="es-ES" sz="1200" kern="1200">
                <a:solidFill>
                  <a:schemeClr val="tx1"/>
                </a:solidFill>
                <a:latin typeface="+mn-lt"/>
                <a:ea typeface="+mn-ea"/>
                <a:cs typeface="+mn-cs"/>
              </a:defRPr>
            </a:lvl6pPr>
            <a:lvl7pPr marL="2057400" indent="0" algn="ctr" defTabSz="685800" rtl="0" eaLnBrk="1" latinLnBrk="0" hangingPunct="1">
              <a:lnSpc>
                <a:spcPct val="100000"/>
              </a:lnSpc>
              <a:spcBef>
                <a:spcPts val="0"/>
              </a:spcBef>
              <a:buFont typeface="Wingdings" panose="05000000000000000000" pitchFamily="2" charset="2"/>
              <a:buNone/>
              <a:defRPr lang="es-ES" sz="1200" kern="1200">
                <a:solidFill>
                  <a:schemeClr val="tx1"/>
                </a:solidFill>
                <a:latin typeface="+mn-lt"/>
                <a:ea typeface="+mn-ea"/>
                <a:cs typeface="+mn-cs"/>
              </a:defRPr>
            </a:lvl7pPr>
            <a:lvl8pPr marL="2400300" indent="0" algn="ctr" defTabSz="685800" rtl="0" eaLnBrk="1" latinLnBrk="0" hangingPunct="1">
              <a:lnSpc>
                <a:spcPct val="100000"/>
              </a:lnSpc>
              <a:spcBef>
                <a:spcPts val="0"/>
              </a:spcBef>
              <a:buFont typeface="Wingdings" panose="05000000000000000000" pitchFamily="2" charset="2"/>
              <a:buNone/>
              <a:defRPr lang="es-ES" sz="1200" kern="1200">
                <a:solidFill>
                  <a:schemeClr val="tx1"/>
                </a:solidFill>
                <a:latin typeface="+mn-lt"/>
                <a:ea typeface="+mn-ea"/>
                <a:cs typeface="+mn-cs"/>
              </a:defRPr>
            </a:lvl8pPr>
            <a:lvl9pPr marL="2743200" indent="0" algn="ctr" defTabSz="685800" rtl="0" eaLnBrk="1" latinLnBrk="0" hangingPunct="1">
              <a:lnSpc>
                <a:spcPct val="100000"/>
              </a:lnSpc>
              <a:spcBef>
                <a:spcPts val="0"/>
              </a:spcBef>
              <a:buFont typeface="Wingdings" panose="05000000000000000000" pitchFamily="2" charset="2"/>
              <a:buNone/>
              <a:defRPr lang="es-ES" sz="1200" kern="1200">
                <a:solidFill>
                  <a:schemeClr val="tx1"/>
                </a:solidFill>
                <a:latin typeface="+mn-lt"/>
                <a:ea typeface="+mn-ea"/>
                <a:cs typeface="+mn-cs"/>
              </a:defRPr>
            </a:lvl9pPr>
          </a:lstStyle>
          <a:p>
            <a:pPr>
              <a:defRPr/>
            </a:pPr>
            <a:r>
              <a:rPr lang="es-MX" dirty="0" smtClean="0">
                <a:solidFill>
                  <a:prstClr val="white"/>
                </a:solidFill>
              </a:rPr>
              <a:t>Septiembre, </a:t>
            </a:r>
            <a:r>
              <a:rPr lang="es-MX" dirty="0" smtClean="0">
                <a:solidFill>
                  <a:prstClr val="white"/>
                </a:solidFill>
              </a:rPr>
              <a:t>2015</a:t>
            </a:r>
            <a:endParaRPr lang="es-MX" dirty="0">
              <a:solidFill>
                <a:prstClr val="white"/>
              </a:solidFill>
            </a:endParaRPr>
          </a:p>
        </p:txBody>
      </p:sp>
      <p:sp>
        <p:nvSpPr>
          <p:cNvPr id="12" name="Right Triangle 11"/>
          <p:cNvSpPr/>
          <p:nvPr/>
        </p:nvSpPr>
        <p:spPr>
          <a:xfrm>
            <a:off x="2930395" y="1700808"/>
            <a:ext cx="182880" cy="182880"/>
          </a:xfrm>
          <a:prstGeom prst="rtTriangle">
            <a:avLst/>
          </a:prstGeom>
          <a:solidFill>
            <a:srgbClr val="F161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 name="Right Triangle 12"/>
          <p:cNvSpPr/>
          <p:nvPr/>
        </p:nvSpPr>
        <p:spPr>
          <a:xfrm flipH="1">
            <a:off x="2290696" y="1700808"/>
            <a:ext cx="182880" cy="182880"/>
          </a:xfrm>
          <a:prstGeom prst="rtTriangle">
            <a:avLst/>
          </a:prstGeom>
          <a:solidFill>
            <a:srgbClr val="176A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7" name="Right Triangle 16"/>
          <p:cNvSpPr/>
          <p:nvPr/>
        </p:nvSpPr>
        <p:spPr>
          <a:xfrm rot="5400000">
            <a:off x="2930395" y="2338912"/>
            <a:ext cx="182880" cy="182880"/>
          </a:xfrm>
          <a:prstGeom prst="rtTriangle">
            <a:avLst/>
          </a:prstGeom>
          <a:solidFill>
            <a:srgbClr val="8D8D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 name="Right Triangle 17"/>
          <p:cNvSpPr/>
          <p:nvPr/>
        </p:nvSpPr>
        <p:spPr>
          <a:xfrm rot="16200000" flipH="1">
            <a:off x="2289399" y="2339473"/>
            <a:ext cx="182880" cy="182880"/>
          </a:xfrm>
          <a:prstGeom prst="rtTriangle">
            <a:avLst/>
          </a:prstGeom>
          <a:solidFill>
            <a:srgbClr val="6A3F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21" name="Título 1"/>
          <p:cNvSpPr txBox="1">
            <a:spLocks/>
          </p:cNvSpPr>
          <p:nvPr/>
        </p:nvSpPr>
        <p:spPr bwMode="black">
          <a:xfrm>
            <a:off x="1906073" y="2521792"/>
            <a:ext cx="7237928" cy="1775512"/>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lang="es-ES" sz="4500" b="1" kern="1200">
                <a:solidFill>
                  <a:schemeClr val="tx1"/>
                </a:solidFill>
                <a:latin typeface="+mj-lt"/>
                <a:ea typeface="+mj-ea"/>
                <a:cs typeface="+mj-cs"/>
              </a:defRPr>
            </a:lvl1pPr>
          </a:lstStyle>
          <a:p>
            <a:pPr>
              <a:defRPr/>
            </a:pPr>
            <a:r>
              <a:rPr lang="es-MX" sz="2400" dirty="0" smtClean="0">
                <a:solidFill>
                  <a:srgbClr val="5B9BD5"/>
                </a:solidFill>
                <a:latin typeface="Calibri" panose="020F0502020204030204"/>
              </a:rPr>
              <a:t>Planeación Financiera</a:t>
            </a:r>
          </a:p>
          <a:p>
            <a:pPr>
              <a:defRPr/>
            </a:pPr>
            <a:endParaRPr lang="es-MX" sz="2400" dirty="0" smtClean="0">
              <a:solidFill>
                <a:srgbClr val="3C4743"/>
              </a:solidFill>
              <a:latin typeface="Calibri" panose="020F0502020204030204"/>
            </a:endParaRPr>
          </a:p>
          <a:p>
            <a:pPr>
              <a:defRPr/>
            </a:pPr>
            <a:r>
              <a:rPr lang="es-MX" sz="3600" dirty="0" smtClean="0">
                <a:solidFill>
                  <a:srgbClr val="3C4743"/>
                </a:solidFill>
                <a:latin typeface="Calibri" panose="020F0502020204030204"/>
              </a:rPr>
              <a:t>REFLEXIONA 2.0</a:t>
            </a:r>
            <a:endParaRPr lang="es-MX" sz="3600" dirty="0" smtClean="0">
              <a:solidFill>
                <a:srgbClr val="3C4743"/>
              </a:solidFill>
              <a:latin typeface="Calibri" panose="020F0502020204030204"/>
            </a:endParaRPr>
          </a:p>
          <a:p>
            <a:pPr>
              <a:defRPr/>
            </a:pPr>
            <a:endParaRPr lang="es-MX" sz="2400" dirty="0" smtClean="0">
              <a:solidFill>
                <a:srgbClr val="3C4743"/>
              </a:solidFill>
              <a:latin typeface="Calibri" panose="020F0502020204030204"/>
            </a:endParaRPr>
          </a:p>
        </p:txBody>
      </p:sp>
      <p:sp>
        <p:nvSpPr>
          <p:cNvPr id="26" name="Rectángulo 9"/>
          <p:cNvSpPr/>
          <p:nvPr/>
        </p:nvSpPr>
        <p:spPr>
          <a:xfrm>
            <a:off x="1906073" y="4462272"/>
            <a:ext cx="7237927" cy="1033272"/>
          </a:xfrm>
          <a:prstGeom prst="rect">
            <a:avLst/>
          </a:prstGeom>
          <a:solidFill>
            <a:schemeClr val="tx1">
              <a:lumMod val="75000"/>
              <a:lumOff val="25000"/>
            </a:schemeClr>
          </a:solidFill>
          <a:ln w="12700" cap="flat" cmpd="sng" algn="ctr">
            <a:noFill/>
            <a:prstDash val="solid"/>
            <a:miter lim="800000"/>
          </a:ln>
          <a:effectLst/>
        </p:spPr>
        <p:txBody>
          <a:bodyPr rtlCol="0" anchor="ctr"/>
          <a:lstStyle/>
          <a:p>
            <a:pPr>
              <a:defRPr/>
            </a:pPr>
            <a:r>
              <a:rPr lang="es-ES" sz="2000" b="1" kern="0" dirty="0" smtClean="0">
                <a:solidFill>
                  <a:srgbClr val="E5E6DA"/>
                </a:solidFill>
              </a:rPr>
              <a:t>Documento informativo</a:t>
            </a:r>
            <a:endParaRPr lang="es-ES" sz="2000" b="1" kern="0" dirty="0">
              <a:solidFill>
                <a:srgbClr val="E5E6DA"/>
              </a:solidFill>
            </a:endParaRPr>
          </a:p>
        </p:txBody>
      </p:sp>
    </p:spTree>
    <p:extLst>
      <p:ext uri="{BB962C8B-B14F-4D97-AF65-F5344CB8AC3E}">
        <p14:creationId xmlns:p14="http://schemas.microsoft.com/office/powerpoint/2010/main" val="29185673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30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par>
                                <p:cTn id="14" presetID="10" presetClass="entr" presetSubtype="0" fill="hold" grpId="0" nodeType="withEffect">
                                  <p:stCondLst>
                                    <p:cond delay="70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7" grpId="0" animBg="1"/>
      <p:bldP spid="1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790" y="117663"/>
            <a:ext cx="8475009" cy="857250"/>
          </a:xfrm>
        </p:spPr>
        <p:txBody>
          <a:bodyPr/>
          <a:lstStyle/>
          <a:p>
            <a:pPr algn="l"/>
            <a:r>
              <a:rPr lang="es-MX" sz="2400" dirty="0"/>
              <a:t>¿Qué egresos </a:t>
            </a:r>
            <a:r>
              <a:rPr lang="es-MX" sz="2400" u="sng" dirty="0">
                <a:solidFill>
                  <a:srgbClr val="FF0000"/>
                </a:solidFill>
              </a:rPr>
              <a:t>no requieren </a:t>
            </a:r>
            <a:r>
              <a:rPr lang="es-MX" sz="2400" dirty="0"/>
              <a:t>documentarse en la plataforma de REFLEXIONA?</a:t>
            </a:r>
          </a:p>
        </p:txBody>
      </p:sp>
      <p:sp>
        <p:nvSpPr>
          <p:cNvPr id="3" name="Content Placeholder 2"/>
          <p:cNvSpPr>
            <a:spLocks noGrp="1"/>
          </p:cNvSpPr>
          <p:nvPr>
            <p:ph idx="1"/>
          </p:nvPr>
        </p:nvSpPr>
        <p:spPr/>
        <p:txBody>
          <a:bodyPr>
            <a:normAutofit/>
          </a:bodyPr>
          <a:lstStyle/>
          <a:p>
            <a:r>
              <a:rPr lang="es-MX" dirty="0" smtClean="0"/>
              <a:t>Viajes de nuestros empleados – </a:t>
            </a:r>
            <a:r>
              <a:rPr lang="es-MX" dirty="0" err="1" smtClean="0"/>
              <a:t>Concur</a:t>
            </a:r>
            <a:endParaRPr lang="es-MX" dirty="0" smtClean="0"/>
          </a:p>
          <a:p>
            <a:r>
              <a:rPr lang="es-MX" dirty="0" smtClean="0"/>
              <a:t>Mantenimientos urgentes</a:t>
            </a:r>
          </a:p>
          <a:p>
            <a:r>
              <a:rPr lang="es-MX" dirty="0" smtClean="0"/>
              <a:t>Pago de impuestos y derechos</a:t>
            </a:r>
          </a:p>
          <a:p>
            <a:r>
              <a:rPr lang="es-MX" dirty="0" smtClean="0"/>
              <a:t>Servicios públicos</a:t>
            </a:r>
          </a:p>
          <a:p>
            <a:pPr lvl="1"/>
            <a:r>
              <a:rPr lang="es-MX" dirty="0" smtClean="0"/>
              <a:t>Teléfono</a:t>
            </a:r>
          </a:p>
          <a:p>
            <a:pPr lvl="1"/>
            <a:r>
              <a:rPr lang="es-MX" dirty="0" smtClean="0"/>
              <a:t>Agua</a:t>
            </a:r>
          </a:p>
          <a:p>
            <a:pPr lvl="1"/>
            <a:r>
              <a:rPr lang="es-MX" dirty="0" smtClean="0"/>
              <a:t>Luz</a:t>
            </a:r>
          </a:p>
          <a:p>
            <a:pPr lvl="1"/>
            <a:r>
              <a:rPr lang="es-MX" dirty="0" smtClean="0"/>
              <a:t>Gas</a:t>
            </a:r>
          </a:p>
          <a:p>
            <a:pPr lvl="1"/>
            <a:r>
              <a:rPr lang="es-MX" dirty="0" smtClean="0"/>
              <a:t>NOTA: servicios de internet, SÍ se reflexionan.</a:t>
            </a:r>
          </a:p>
          <a:p>
            <a:endParaRPr lang="es-MX" dirty="0"/>
          </a:p>
        </p:txBody>
      </p:sp>
    </p:spTree>
    <p:extLst>
      <p:ext uri="{BB962C8B-B14F-4D97-AF65-F5344CB8AC3E}">
        <p14:creationId xmlns:p14="http://schemas.microsoft.com/office/powerpoint/2010/main" val="39898244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¿Cuáles son los lineamientos </a:t>
            </a:r>
            <a:r>
              <a:rPr lang="es-MX" dirty="0" smtClean="0"/>
              <a:t>de </a:t>
            </a:r>
            <a:r>
              <a:rPr lang="es-MX" dirty="0" smtClean="0"/>
              <a:t>Reflexiona?</a:t>
            </a:r>
            <a:endParaRPr lang="es-MX" dirty="0"/>
          </a:p>
        </p:txBody>
      </p:sp>
      <p:sp>
        <p:nvSpPr>
          <p:cNvPr id="3" name="Content Placeholder 2"/>
          <p:cNvSpPr>
            <a:spLocks noGrp="1"/>
          </p:cNvSpPr>
          <p:nvPr>
            <p:ph idx="1"/>
          </p:nvPr>
        </p:nvSpPr>
        <p:spPr>
          <a:xfrm>
            <a:off x="251520" y="1484784"/>
            <a:ext cx="8640960" cy="5069160"/>
          </a:xfrm>
        </p:spPr>
        <p:txBody>
          <a:bodyPr>
            <a:normAutofit fontScale="92500" lnSpcReduction="10000"/>
          </a:bodyPr>
          <a:lstStyle/>
          <a:p>
            <a:r>
              <a:rPr lang="es-MX" dirty="0" smtClean="0"/>
              <a:t>Es un proceso de </a:t>
            </a:r>
            <a:r>
              <a:rPr lang="es-MX" b="1" dirty="0" smtClean="0">
                <a:solidFill>
                  <a:srgbClr val="92D050"/>
                </a:solidFill>
              </a:rPr>
              <a:t>asignación de recursos </a:t>
            </a:r>
            <a:r>
              <a:rPr lang="es-MX" dirty="0" smtClean="0"/>
              <a:t>que </a:t>
            </a:r>
            <a:r>
              <a:rPr lang="es-MX" b="1" dirty="0" smtClean="0">
                <a:solidFill>
                  <a:srgbClr val="9ECB3C"/>
                </a:solidFill>
              </a:rPr>
              <a:t>busca alinear los egresos </a:t>
            </a:r>
            <a:r>
              <a:rPr lang="es-MX" dirty="0" smtClean="0"/>
              <a:t>a las estrategias de</a:t>
            </a:r>
            <a:r>
              <a:rPr lang="es-MX" b="1" dirty="0" smtClean="0">
                <a:solidFill>
                  <a:srgbClr val="9ECB3C"/>
                </a:solidFill>
              </a:rPr>
              <a:t> </a:t>
            </a:r>
            <a:r>
              <a:rPr lang="es-MX" dirty="0" smtClean="0"/>
              <a:t>la Institución Declaratoria</a:t>
            </a:r>
          </a:p>
          <a:p>
            <a:pPr marL="457200" lvl="1" indent="0">
              <a:buNone/>
            </a:pPr>
            <a:endParaRPr lang="es-MX" dirty="0" smtClean="0"/>
          </a:p>
          <a:p>
            <a:r>
              <a:rPr lang="es-MX" dirty="0" smtClean="0"/>
              <a:t>El Reflexiona debe realizarlo la persona que, de acuerdo con su perfil de puesto, es  </a:t>
            </a:r>
            <a:r>
              <a:rPr lang="es-MX" b="1" dirty="0" smtClean="0">
                <a:solidFill>
                  <a:srgbClr val="9ECB3C"/>
                </a:solidFill>
              </a:rPr>
              <a:t>responsable de ejecutar el presupuesto</a:t>
            </a:r>
          </a:p>
          <a:p>
            <a:pPr marL="457200" lvl="1" indent="0">
              <a:buNone/>
            </a:pPr>
            <a:endParaRPr lang="es-MX" dirty="0" smtClean="0"/>
          </a:p>
          <a:p>
            <a:r>
              <a:rPr lang="es-MX" dirty="0" smtClean="0"/>
              <a:t>Se deben reflexionar </a:t>
            </a:r>
            <a:r>
              <a:rPr lang="es-MX" b="1" dirty="0" smtClean="0">
                <a:solidFill>
                  <a:srgbClr val="0EA9C5"/>
                </a:solidFill>
              </a:rPr>
              <a:t>todos los egresos</a:t>
            </a:r>
            <a:r>
              <a:rPr lang="es-MX" dirty="0" smtClean="0"/>
              <a:t>:</a:t>
            </a:r>
          </a:p>
          <a:p>
            <a:pPr lvl="1"/>
            <a:r>
              <a:rPr lang="es-MX" dirty="0" smtClean="0"/>
              <a:t>Para </a:t>
            </a:r>
            <a:r>
              <a:rPr lang="es-MX" b="1" dirty="0" smtClean="0">
                <a:solidFill>
                  <a:srgbClr val="0EA9C5"/>
                </a:solidFill>
              </a:rPr>
              <a:t>egresos de operación</a:t>
            </a:r>
            <a:r>
              <a:rPr lang="es-MX" dirty="0" smtClean="0"/>
              <a:t>, se documentan en la plataforma aquellos que son igual o mayor de $50 mil pesos (IVA incluido)</a:t>
            </a:r>
          </a:p>
          <a:p>
            <a:pPr lvl="1"/>
            <a:r>
              <a:rPr lang="es-MX" dirty="0" smtClean="0"/>
              <a:t>Para el caso de </a:t>
            </a:r>
            <a:r>
              <a:rPr lang="es-MX" b="1" dirty="0" smtClean="0">
                <a:solidFill>
                  <a:srgbClr val="0EA9C5"/>
                </a:solidFill>
              </a:rPr>
              <a:t>eventos y proyectos</a:t>
            </a:r>
            <a:r>
              <a:rPr lang="es-MX" dirty="0" smtClean="0"/>
              <a:t> todos, sin importar el monto, deberán documentarse.</a:t>
            </a:r>
          </a:p>
          <a:p>
            <a:pPr marL="0" indent="0">
              <a:buNone/>
            </a:pPr>
            <a:endParaRPr lang="es-MX" dirty="0" smtClean="0"/>
          </a:p>
          <a:p>
            <a:r>
              <a:rPr lang="es-MX" dirty="0" smtClean="0"/>
              <a:t>Previo a la solicitud de asignación de un egreso específico de un evento y/o proyecto, </a:t>
            </a:r>
            <a:r>
              <a:rPr lang="es-MX" b="1" dirty="0" smtClean="0">
                <a:solidFill>
                  <a:srgbClr val="9ECB3C"/>
                </a:solidFill>
              </a:rPr>
              <a:t>es importante tener la reflexión del evento y/o proyecto autorizada </a:t>
            </a:r>
            <a:r>
              <a:rPr lang="es-MX" dirty="0" smtClean="0"/>
              <a:t>(Reflexiona paraguas)</a:t>
            </a:r>
            <a:endParaRPr lang="es-MX" dirty="0"/>
          </a:p>
        </p:txBody>
      </p:sp>
    </p:spTree>
    <p:extLst>
      <p:ext uri="{BB962C8B-B14F-4D97-AF65-F5344CB8AC3E}">
        <p14:creationId xmlns:p14="http://schemas.microsoft.com/office/powerpoint/2010/main" val="3370175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Effect transition="in" filter="fade">
                                      <p:cBhvr>
                                        <p:cTn id="11" dur="500"/>
                                        <p:tgtEl>
                                          <p:spTgt spid="3">
                                            <p:txEl>
                                              <p:pRg st="4" end="4"/>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500"/>
                                        <p:tgtEl>
                                          <p:spTgt spid="3">
                                            <p:txEl>
                                              <p:pRg st="5" end="5"/>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700" y="116633"/>
            <a:ext cx="5743976" cy="862162"/>
          </a:xfrm>
        </p:spPr>
        <p:txBody>
          <a:bodyPr/>
          <a:lstStyle/>
          <a:p>
            <a:r>
              <a:rPr lang="es-MX" dirty="0"/>
              <a:t>¿Cuáles son los lineamientos de Reflexiona?</a:t>
            </a:r>
            <a:endParaRPr lang="es-MX" dirty="0"/>
          </a:p>
        </p:txBody>
      </p:sp>
      <p:sp>
        <p:nvSpPr>
          <p:cNvPr id="3" name="Content Placeholder 2"/>
          <p:cNvSpPr>
            <a:spLocks noGrp="1"/>
          </p:cNvSpPr>
          <p:nvPr>
            <p:ph idx="1"/>
          </p:nvPr>
        </p:nvSpPr>
        <p:spPr>
          <a:xfrm>
            <a:off x="395536" y="895269"/>
            <a:ext cx="8280920" cy="5589240"/>
          </a:xfrm>
        </p:spPr>
        <p:txBody>
          <a:bodyPr>
            <a:normAutofit fontScale="85000" lnSpcReduction="20000"/>
          </a:bodyPr>
          <a:lstStyle/>
          <a:p>
            <a:r>
              <a:rPr lang="es-MX" dirty="0" smtClean="0"/>
              <a:t>Para calcular el monto de un egreso recurrente debe tomarse como fecha límite cuando concluye el plan presupuestal (para el plan 15-16, la fecha límite será 30 de junio de 2016).  </a:t>
            </a:r>
            <a:r>
              <a:rPr lang="es-MX" b="1" dirty="0" smtClean="0">
                <a:solidFill>
                  <a:srgbClr val="9ECB3C"/>
                </a:solidFill>
              </a:rPr>
              <a:t>Si el servicio continuará después de esa fecha, debe realizarse un nuevo reflexiona.</a:t>
            </a:r>
          </a:p>
          <a:p>
            <a:pPr marL="0" indent="0">
              <a:buNone/>
            </a:pPr>
            <a:endParaRPr lang="es-MX" sz="2100" b="1" dirty="0">
              <a:solidFill>
                <a:srgbClr val="9ECB3C"/>
              </a:solidFill>
            </a:endParaRPr>
          </a:p>
          <a:p>
            <a:r>
              <a:rPr lang="es-MX" dirty="0" smtClean="0"/>
              <a:t>El responsable del evento o proyecto, al realizar la reflexión, </a:t>
            </a:r>
            <a:r>
              <a:rPr lang="es-MX" b="1" dirty="0" smtClean="0">
                <a:solidFill>
                  <a:srgbClr val="9ECB3C"/>
                </a:solidFill>
              </a:rPr>
              <a:t>debe considerar todos los egresos relacionados a la petición</a:t>
            </a:r>
            <a:r>
              <a:rPr lang="es-MX" dirty="0" smtClean="0"/>
              <a:t>, sin importar si el egreso es financiado por otras áreas de la Institución.  Ejemplo, si pedimos asignación de recursos para un Evento, el cual implica que de  manera obligatoria tengan que viajar profesores o directivos de otros Campus o entidades del Tecnológico de Monterrey , en el costo total del evento debe considerarse ese egreso, aunque el viaje sea cubierto por una entidad diferente al que organizó el evento.</a:t>
            </a:r>
          </a:p>
          <a:p>
            <a:pPr marL="0" indent="0">
              <a:buNone/>
            </a:pPr>
            <a:endParaRPr lang="es-MX" sz="2100" dirty="0" smtClean="0"/>
          </a:p>
          <a:p>
            <a:r>
              <a:rPr lang="es-MX" b="1" dirty="0" smtClean="0">
                <a:solidFill>
                  <a:srgbClr val="FF0000"/>
                </a:solidFill>
              </a:rPr>
              <a:t>No se incluyen en el proceso </a:t>
            </a:r>
            <a:r>
              <a:rPr lang="es-MX" dirty="0" smtClean="0"/>
              <a:t>de reflexiona servicios públicos (luz, agua, teléfono), pagos de impuestos, ni mantenimientos urgentes.</a:t>
            </a:r>
          </a:p>
          <a:p>
            <a:pPr marL="0" indent="0">
              <a:buNone/>
            </a:pPr>
            <a:endParaRPr lang="es-MX" sz="2100" dirty="0" smtClean="0"/>
          </a:p>
          <a:p>
            <a:r>
              <a:rPr lang="es-MX" dirty="0" smtClean="0"/>
              <a:t>De acuerdo con las tablas de autorización presentadas, </a:t>
            </a:r>
            <a:r>
              <a:rPr lang="es-MX" b="1" dirty="0" smtClean="0">
                <a:solidFill>
                  <a:srgbClr val="9ECB3C"/>
                </a:solidFill>
              </a:rPr>
              <a:t>un autorizador puede reasignar la solicitud </a:t>
            </a:r>
            <a:r>
              <a:rPr lang="es-MX" dirty="0" smtClean="0"/>
              <a:t>siempre y cuando sea de un nivel jerárquico, en la Institución, igual o mayor que él.</a:t>
            </a:r>
          </a:p>
          <a:p>
            <a:pPr marL="0" indent="0">
              <a:buNone/>
            </a:pPr>
            <a:endParaRPr lang="es-MX" dirty="0"/>
          </a:p>
        </p:txBody>
      </p:sp>
    </p:spTree>
    <p:extLst>
      <p:ext uri="{BB962C8B-B14F-4D97-AF65-F5344CB8AC3E}">
        <p14:creationId xmlns:p14="http://schemas.microsoft.com/office/powerpoint/2010/main" val="1509199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164" y="94130"/>
            <a:ext cx="7188201" cy="857250"/>
          </a:xfrm>
        </p:spPr>
        <p:txBody>
          <a:bodyPr/>
          <a:lstStyle/>
          <a:p>
            <a:pPr algn="l"/>
            <a:r>
              <a:rPr lang="es-MX" sz="2400" dirty="0" smtClean="0"/>
              <a:t>¿Cuáles son los retos de Reflexiona para el 15-16?</a:t>
            </a:r>
            <a:endParaRPr lang="es-MX" sz="2400" dirty="0"/>
          </a:p>
        </p:txBody>
      </p:sp>
      <p:sp>
        <p:nvSpPr>
          <p:cNvPr id="3" name="Content Placeholder 2"/>
          <p:cNvSpPr>
            <a:spLocks noGrp="1"/>
          </p:cNvSpPr>
          <p:nvPr>
            <p:ph idx="1"/>
          </p:nvPr>
        </p:nvSpPr>
        <p:spPr>
          <a:xfrm>
            <a:off x="3057525" y="1409410"/>
            <a:ext cx="5729288" cy="3829050"/>
          </a:xfrm>
        </p:spPr>
        <p:txBody>
          <a:bodyPr>
            <a:normAutofit fontScale="77500" lnSpcReduction="20000"/>
          </a:bodyPr>
          <a:lstStyle/>
          <a:p>
            <a:pPr lvl="1"/>
            <a:r>
              <a:rPr lang="es-MX" sz="2400" dirty="0"/>
              <a:t>Fortalecer la </a:t>
            </a:r>
            <a:r>
              <a:rPr lang="es-MX" sz="2500" b="1" dirty="0">
                <a:solidFill>
                  <a:srgbClr val="00B0F0"/>
                </a:solidFill>
              </a:rPr>
              <a:t>calidad de las reflexiones </a:t>
            </a:r>
          </a:p>
          <a:p>
            <a:pPr lvl="2"/>
            <a:r>
              <a:rPr lang="es-MX" sz="2100" dirty="0"/>
              <a:t>Lineamientos e indicadores para eventos</a:t>
            </a:r>
          </a:p>
          <a:p>
            <a:pPr lvl="2"/>
            <a:r>
              <a:rPr lang="es-MX" sz="2100" dirty="0"/>
              <a:t>Business Case</a:t>
            </a:r>
          </a:p>
          <a:p>
            <a:pPr marL="685800" lvl="2" indent="0">
              <a:buNone/>
            </a:pPr>
            <a:endParaRPr lang="es-MX" sz="2100" dirty="0"/>
          </a:p>
          <a:p>
            <a:pPr lvl="1"/>
            <a:r>
              <a:rPr lang="es-MX" sz="2400" dirty="0"/>
              <a:t>Fomentar una cultura </a:t>
            </a:r>
            <a:r>
              <a:rPr lang="es-MX" sz="2400" b="1" dirty="0">
                <a:solidFill>
                  <a:srgbClr val="00B0F0"/>
                </a:solidFill>
              </a:rPr>
              <a:t>integral</a:t>
            </a:r>
            <a:r>
              <a:rPr lang="es-MX" sz="2400" dirty="0">
                <a:solidFill>
                  <a:srgbClr val="00B0F0"/>
                </a:solidFill>
              </a:rPr>
              <a:t> </a:t>
            </a:r>
            <a:r>
              <a:rPr lang="es-MX" sz="2400" dirty="0"/>
              <a:t>y no el “solicito </a:t>
            </a:r>
            <a:r>
              <a:rPr lang="es-MX" sz="2400" b="1" dirty="0">
                <a:solidFill>
                  <a:srgbClr val="FF0000"/>
                </a:solidFill>
              </a:rPr>
              <a:t>sólo</a:t>
            </a:r>
            <a:r>
              <a:rPr lang="es-MX" sz="2400" dirty="0"/>
              <a:t> lo que se cargará a mi </a:t>
            </a:r>
            <a:r>
              <a:rPr lang="es-MX" sz="2400" dirty="0" err="1"/>
              <a:t>Ceco</a:t>
            </a:r>
            <a:r>
              <a:rPr lang="es-MX" sz="2400" dirty="0"/>
              <a:t>”</a:t>
            </a:r>
            <a:r>
              <a:rPr lang="es-MX" sz="2400" b="1" dirty="0">
                <a:solidFill>
                  <a:srgbClr val="00B0F0"/>
                </a:solidFill>
              </a:rPr>
              <a:t> </a:t>
            </a:r>
          </a:p>
          <a:p>
            <a:pPr lvl="2"/>
            <a:r>
              <a:rPr lang="es-MX" sz="2100" dirty="0"/>
              <a:t>Ej. Congreso de Innovación Educativa / </a:t>
            </a:r>
            <a:r>
              <a:rPr lang="es-MX" sz="2100" dirty="0" err="1"/>
              <a:t>FTVs</a:t>
            </a:r>
            <a:endParaRPr lang="es-MX" sz="2100" dirty="0"/>
          </a:p>
          <a:p>
            <a:pPr marL="685800" lvl="2" indent="0">
              <a:buNone/>
            </a:pPr>
            <a:endParaRPr lang="es-MX" sz="2100" dirty="0"/>
          </a:p>
          <a:p>
            <a:pPr lvl="1"/>
            <a:r>
              <a:rPr lang="es-MX" sz="2400" dirty="0"/>
              <a:t>Ser </a:t>
            </a:r>
            <a:r>
              <a:rPr lang="es-MX" sz="2400" b="1" dirty="0">
                <a:solidFill>
                  <a:srgbClr val="00B0F0"/>
                </a:solidFill>
              </a:rPr>
              <a:t>oportuno</a:t>
            </a:r>
          </a:p>
          <a:p>
            <a:pPr lvl="2"/>
            <a:r>
              <a:rPr lang="es-MX" sz="2100" dirty="0"/>
              <a:t>Reflexiona es asignación de recursos no pago</a:t>
            </a:r>
          </a:p>
          <a:p>
            <a:pPr marL="685800" lvl="2" indent="0">
              <a:buNone/>
            </a:pPr>
            <a:endParaRPr lang="es-MX" sz="2100" dirty="0"/>
          </a:p>
          <a:p>
            <a:pPr lvl="1"/>
            <a:r>
              <a:rPr lang="es-MX" sz="2400" dirty="0"/>
              <a:t>Utilizar la </a:t>
            </a:r>
            <a:r>
              <a:rPr lang="es-MX" sz="2400" b="1" dirty="0">
                <a:solidFill>
                  <a:srgbClr val="00B0F0"/>
                </a:solidFill>
              </a:rPr>
              <a:t>información para la toma de decisiones </a:t>
            </a:r>
            <a:r>
              <a:rPr lang="es-MX" sz="2400" dirty="0"/>
              <a:t>(proactividad)</a:t>
            </a:r>
          </a:p>
          <a:p>
            <a:pPr lvl="2"/>
            <a:r>
              <a:rPr lang="es-MX" sz="2100" dirty="0"/>
              <a:t>Plan 15-16 Reflexiones 14-15</a:t>
            </a:r>
          </a:p>
          <a:p>
            <a:pPr lvl="1"/>
            <a:endParaRPr lang="es-MX" dirty="0" smtClean="0"/>
          </a:p>
          <a:p>
            <a:pPr lvl="1"/>
            <a:endParaRPr lang="es-MX" dirty="0"/>
          </a:p>
          <a:p>
            <a:pPr lvl="1"/>
            <a:endParaRPr lang="es-MX" dirty="0" smtClean="0"/>
          </a:p>
          <a:p>
            <a:pPr lvl="1"/>
            <a:endParaRPr lang="es-MX" dirty="0"/>
          </a:p>
          <a:p>
            <a:endParaRPr lang="es-MX" dirty="0"/>
          </a:p>
        </p:txBody>
      </p:sp>
      <p:pic>
        <p:nvPicPr>
          <p:cNvPr id="4" name="Picture 3"/>
          <p:cNvPicPr>
            <a:picLocks noChangeAspect="1"/>
          </p:cNvPicPr>
          <p:nvPr/>
        </p:nvPicPr>
        <p:blipFill>
          <a:blip r:embed="rId2"/>
          <a:stretch>
            <a:fillRect/>
          </a:stretch>
        </p:blipFill>
        <p:spPr>
          <a:xfrm>
            <a:off x="628650" y="2006568"/>
            <a:ext cx="1643063" cy="2046685"/>
          </a:xfrm>
          <a:prstGeom prst="rect">
            <a:avLst/>
          </a:prstGeom>
        </p:spPr>
      </p:pic>
    </p:spTree>
    <p:extLst>
      <p:ext uri="{BB962C8B-B14F-4D97-AF65-F5344CB8AC3E}">
        <p14:creationId xmlns:p14="http://schemas.microsoft.com/office/powerpoint/2010/main" val="23890794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612" y="0"/>
            <a:ext cx="7188201" cy="857250"/>
          </a:xfrm>
        </p:spPr>
        <p:txBody>
          <a:bodyPr/>
          <a:lstStyle/>
          <a:p>
            <a:pPr algn="l"/>
            <a:r>
              <a:rPr lang="es-MX" sz="2400" dirty="0" smtClean="0"/>
              <a:t>1. Fortalecer la calidad de las Reflexiones</a:t>
            </a:r>
            <a:endParaRPr lang="es-MX" sz="2400" dirty="0"/>
          </a:p>
        </p:txBody>
      </p:sp>
      <p:sp>
        <p:nvSpPr>
          <p:cNvPr id="3" name="Content Placeholder 2"/>
          <p:cNvSpPr>
            <a:spLocks noGrp="1"/>
          </p:cNvSpPr>
          <p:nvPr>
            <p:ph idx="1"/>
          </p:nvPr>
        </p:nvSpPr>
        <p:spPr>
          <a:xfrm>
            <a:off x="561415" y="1473432"/>
            <a:ext cx="7842997" cy="3618418"/>
          </a:xfrm>
        </p:spPr>
        <p:txBody>
          <a:bodyPr>
            <a:normAutofit fontScale="92500" lnSpcReduction="10000"/>
          </a:bodyPr>
          <a:lstStyle/>
          <a:p>
            <a:r>
              <a:rPr lang="es-MX" dirty="0" smtClean="0"/>
              <a:t>Dos vertientes:</a:t>
            </a:r>
          </a:p>
          <a:p>
            <a:pPr lvl="1"/>
            <a:r>
              <a:rPr lang="es-MX" dirty="0" smtClean="0"/>
              <a:t>Cualitativa</a:t>
            </a:r>
          </a:p>
          <a:p>
            <a:pPr lvl="2"/>
            <a:r>
              <a:rPr lang="es-MX" dirty="0" smtClean="0"/>
              <a:t>Información que capturamos en la Reflexión</a:t>
            </a:r>
          </a:p>
          <a:p>
            <a:pPr lvl="2"/>
            <a:r>
              <a:rPr lang="es-MX" dirty="0" smtClean="0"/>
              <a:t>Retroalimentación que damos / recibimos en la Reflexión</a:t>
            </a:r>
          </a:p>
          <a:p>
            <a:pPr lvl="2"/>
            <a:r>
              <a:rPr lang="es-MX" dirty="0" smtClean="0"/>
              <a:t>Documentos que acompañan nuestra Reflexión</a:t>
            </a:r>
          </a:p>
          <a:p>
            <a:pPr lvl="1"/>
            <a:r>
              <a:rPr lang="es-MX" dirty="0" smtClean="0"/>
              <a:t>Cuantitativa</a:t>
            </a:r>
          </a:p>
          <a:p>
            <a:pPr lvl="2"/>
            <a:r>
              <a:rPr lang="es-MX" dirty="0" smtClean="0"/>
              <a:t>Indicadores financieros de acuerdo al tipo de egreso</a:t>
            </a:r>
          </a:p>
          <a:p>
            <a:pPr lvl="3"/>
            <a:r>
              <a:rPr lang="es-MX" dirty="0" smtClean="0"/>
              <a:t>Impacto </a:t>
            </a:r>
          </a:p>
          <a:p>
            <a:pPr lvl="3"/>
            <a:r>
              <a:rPr lang="es-MX" dirty="0" smtClean="0"/>
              <a:t>Seguimiento</a:t>
            </a:r>
          </a:p>
          <a:p>
            <a:pPr lvl="2"/>
            <a:r>
              <a:rPr lang="es-MX" dirty="0" smtClean="0"/>
              <a:t>Business Case</a:t>
            </a:r>
          </a:p>
          <a:p>
            <a:pPr lvl="3"/>
            <a:r>
              <a:rPr lang="es-MX" dirty="0" smtClean="0"/>
              <a:t>Beneficios</a:t>
            </a:r>
          </a:p>
          <a:p>
            <a:pPr lvl="3"/>
            <a:r>
              <a:rPr lang="es-MX" dirty="0" smtClean="0"/>
              <a:t>Recursos comprometidos a futuro</a:t>
            </a:r>
          </a:p>
          <a:p>
            <a:pPr lvl="2"/>
            <a:endParaRPr lang="es-MX" dirty="0"/>
          </a:p>
        </p:txBody>
      </p:sp>
    </p:spTree>
    <p:extLst>
      <p:ext uri="{BB962C8B-B14F-4D97-AF65-F5344CB8AC3E}">
        <p14:creationId xmlns:p14="http://schemas.microsoft.com/office/powerpoint/2010/main" val="31832526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a:xfrm>
            <a:off x="628650" y="3330286"/>
            <a:ext cx="7886700" cy="2159686"/>
          </a:xfrm>
        </p:spPr>
        <p:txBody>
          <a:bodyPr/>
          <a:lstStyle/>
          <a:p>
            <a:r>
              <a:rPr lang="es-MX" dirty="0" smtClean="0"/>
              <a:t>En lo cualitativo…………..</a:t>
            </a:r>
          </a:p>
          <a:p>
            <a:pPr marL="0" indent="0">
              <a:buNone/>
            </a:pPr>
            <a:endParaRPr lang="es-MX" dirty="0"/>
          </a:p>
        </p:txBody>
      </p:sp>
    </p:spTree>
    <p:extLst>
      <p:ext uri="{BB962C8B-B14F-4D97-AF65-F5344CB8AC3E}">
        <p14:creationId xmlns:p14="http://schemas.microsoft.com/office/powerpoint/2010/main" val="21392756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612" y="26894"/>
            <a:ext cx="7188201" cy="1143000"/>
          </a:xfrm>
        </p:spPr>
        <p:txBody>
          <a:bodyPr/>
          <a:lstStyle/>
          <a:p>
            <a:pPr algn="l"/>
            <a:r>
              <a:rPr lang="es-MX" sz="2400" dirty="0" smtClean="0"/>
              <a:t>1.1 Información que capturamos</a:t>
            </a:r>
            <a:endParaRPr lang="es-MX" sz="2400" dirty="0"/>
          </a:p>
        </p:txBody>
      </p:sp>
      <p:sp>
        <p:nvSpPr>
          <p:cNvPr id="3" name="Content Placeholder 2"/>
          <p:cNvSpPr>
            <a:spLocks noGrp="1"/>
          </p:cNvSpPr>
          <p:nvPr>
            <p:ph idx="1"/>
          </p:nvPr>
        </p:nvSpPr>
        <p:spPr>
          <a:xfrm>
            <a:off x="902970" y="1374291"/>
            <a:ext cx="6708065" cy="3922568"/>
          </a:xfrm>
        </p:spPr>
        <p:txBody>
          <a:bodyPr>
            <a:normAutofit fontScale="92500"/>
          </a:bodyPr>
          <a:lstStyle/>
          <a:p>
            <a:r>
              <a:rPr lang="es-MX" dirty="0" smtClean="0"/>
              <a:t>Reflexiona ayuda a:</a:t>
            </a:r>
          </a:p>
          <a:p>
            <a:pPr lvl="1"/>
            <a:r>
              <a:rPr lang="es-MX" dirty="0" smtClean="0"/>
              <a:t>Definir objetivo</a:t>
            </a:r>
          </a:p>
          <a:p>
            <a:pPr lvl="1"/>
            <a:r>
              <a:rPr lang="es-MX" dirty="0" smtClean="0"/>
              <a:t>Identificar beneficios</a:t>
            </a:r>
          </a:p>
          <a:p>
            <a:pPr lvl="1"/>
            <a:r>
              <a:rPr lang="es-MX" dirty="0" smtClean="0"/>
              <a:t>Tener claridad de los recursos que solicitas</a:t>
            </a:r>
          </a:p>
          <a:p>
            <a:r>
              <a:rPr lang="es-MX" dirty="0" smtClean="0"/>
              <a:t>Aspecto clave en el llenado de una reflexión la sección de “En </a:t>
            </a:r>
            <a:r>
              <a:rPr lang="es-MX" dirty="0"/>
              <a:t>resumen</a:t>
            </a:r>
            <a:r>
              <a:rPr lang="es-MX" dirty="0" smtClean="0"/>
              <a:t>………” </a:t>
            </a:r>
            <a:r>
              <a:rPr lang="es-MX" dirty="0"/>
              <a:t>= cómo </a:t>
            </a:r>
            <a:r>
              <a:rPr lang="es-MX" dirty="0" smtClean="0"/>
              <a:t>posicionar </a:t>
            </a:r>
            <a:r>
              <a:rPr lang="es-MX" dirty="0"/>
              <a:t>tu idea</a:t>
            </a:r>
          </a:p>
          <a:p>
            <a:pPr lvl="1"/>
            <a:r>
              <a:rPr lang="es-MX" dirty="0"/>
              <a:t>¿Qué haces?</a:t>
            </a:r>
          </a:p>
          <a:p>
            <a:pPr lvl="1"/>
            <a:r>
              <a:rPr lang="es-MX" dirty="0"/>
              <a:t>¿Qué problema solucionamos? / ¿Qué oportunidad estamos aprovechando?</a:t>
            </a:r>
          </a:p>
          <a:p>
            <a:pPr lvl="1"/>
            <a:r>
              <a:rPr lang="es-MX" dirty="0"/>
              <a:t>¿Cómo es diferente lo que propones a lo ya existente?</a:t>
            </a:r>
          </a:p>
          <a:p>
            <a:pPr lvl="1"/>
            <a:r>
              <a:rPr lang="es-MX" dirty="0"/>
              <a:t>¿Por qué es importante</a:t>
            </a:r>
            <a:r>
              <a:rPr lang="es-MX" dirty="0" smtClean="0"/>
              <a:t>?</a:t>
            </a:r>
          </a:p>
          <a:p>
            <a:pPr marL="342900" lvl="1" indent="0">
              <a:buNone/>
            </a:pPr>
            <a:endParaRPr lang="es-MX" dirty="0" smtClean="0"/>
          </a:p>
          <a:p>
            <a:pPr lvl="2"/>
            <a:endParaRPr lang="es-MX" dirty="0" smtClean="0"/>
          </a:p>
          <a:p>
            <a:pPr lvl="2"/>
            <a:endParaRPr lang="es-MX" dirty="0"/>
          </a:p>
        </p:txBody>
      </p:sp>
    </p:spTree>
    <p:extLst>
      <p:ext uri="{BB962C8B-B14F-4D97-AF65-F5344CB8AC3E}">
        <p14:creationId xmlns:p14="http://schemas.microsoft.com/office/powerpoint/2010/main" val="8535081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a:xfrm>
            <a:off x="628650" y="3195205"/>
            <a:ext cx="7886700" cy="2294768"/>
          </a:xfrm>
        </p:spPr>
        <p:txBody>
          <a:bodyPr/>
          <a:lstStyle/>
          <a:p>
            <a:r>
              <a:rPr lang="es-MX" dirty="0" smtClean="0"/>
              <a:t>EJEMPLO</a:t>
            </a:r>
          </a:p>
          <a:p>
            <a:pPr marL="342900" lvl="1" indent="0">
              <a:buNone/>
            </a:pPr>
            <a:endParaRPr lang="es-MX" dirty="0"/>
          </a:p>
        </p:txBody>
      </p:sp>
    </p:spTree>
    <p:extLst>
      <p:ext uri="{BB962C8B-B14F-4D97-AF65-F5344CB8AC3E}">
        <p14:creationId xmlns:p14="http://schemas.microsoft.com/office/powerpoint/2010/main" val="2826558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165" y="121025"/>
            <a:ext cx="7476522" cy="857250"/>
          </a:xfrm>
        </p:spPr>
        <p:txBody>
          <a:bodyPr/>
          <a:lstStyle/>
          <a:p>
            <a:pPr algn="l"/>
            <a:r>
              <a:rPr lang="es-MX" sz="2400" dirty="0" smtClean="0"/>
              <a:t>Cómo </a:t>
            </a:r>
            <a:r>
              <a:rPr lang="es-MX" sz="2400" dirty="0" smtClean="0"/>
              <a:t>“posicionar” </a:t>
            </a:r>
            <a:r>
              <a:rPr lang="es-MX" sz="2400" dirty="0" smtClean="0"/>
              <a:t>tu idea – </a:t>
            </a:r>
            <a:r>
              <a:rPr lang="es-MX" sz="2400" dirty="0" smtClean="0"/>
              <a:t/>
            </a:r>
            <a:br>
              <a:rPr lang="es-MX" sz="2400" dirty="0" smtClean="0"/>
            </a:br>
            <a:r>
              <a:rPr lang="es-MX" sz="2400" dirty="0" smtClean="0">
                <a:solidFill>
                  <a:srgbClr val="0A73BA"/>
                </a:solidFill>
              </a:rPr>
              <a:t>Ejemplo – </a:t>
            </a:r>
            <a:r>
              <a:rPr lang="es-MX" sz="2400" b="1" dirty="0" smtClean="0">
                <a:solidFill>
                  <a:srgbClr val="0A73BA"/>
                </a:solidFill>
              </a:rPr>
              <a:t>Redacción con áreas de oportunidad</a:t>
            </a:r>
            <a:endParaRPr lang="es-MX" sz="2400" b="1" dirty="0" smtClean="0">
              <a:solidFill>
                <a:srgbClr val="0A73BA"/>
              </a:solidFill>
            </a:endParaRPr>
          </a:p>
        </p:txBody>
      </p:sp>
      <p:sp>
        <p:nvSpPr>
          <p:cNvPr id="3" name="Content Placeholder 2"/>
          <p:cNvSpPr>
            <a:spLocks noGrp="1"/>
          </p:cNvSpPr>
          <p:nvPr>
            <p:ph idx="1"/>
          </p:nvPr>
        </p:nvSpPr>
        <p:spPr>
          <a:xfrm>
            <a:off x="526269" y="1459986"/>
            <a:ext cx="8147084" cy="3524900"/>
          </a:xfrm>
        </p:spPr>
        <p:txBody>
          <a:bodyPr>
            <a:normAutofit fontScale="92500"/>
          </a:bodyPr>
          <a:lstStyle/>
          <a:p>
            <a:r>
              <a:rPr lang="es-MX" dirty="0" smtClean="0"/>
              <a:t>Que </a:t>
            </a:r>
            <a:r>
              <a:rPr lang="es-MX" dirty="0"/>
              <a:t>los alumnos de nuevo ingreso a </a:t>
            </a:r>
            <a:r>
              <a:rPr lang="es-MX" dirty="0" smtClean="0"/>
              <a:t>Preparatoria:</a:t>
            </a:r>
          </a:p>
          <a:p>
            <a:pPr lvl="1"/>
            <a:r>
              <a:rPr lang="es-MX" dirty="0" smtClean="0"/>
              <a:t>Experimenten </a:t>
            </a:r>
            <a:r>
              <a:rPr lang="es-MX" dirty="0"/>
              <a:t>una vivencia única que contribuya a la generación del sentido de identidad y pertenencia a la comunidad estudiantil del Tecnológico de </a:t>
            </a:r>
            <a:r>
              <a:rPr lang="es-MX" dirty="0" smtClean="0"/>
              <a:t>Monterrey; </a:t>
            </a:r>
          </a:p>
          <a:p>
            <a:pPr lvl="1"/>
            <a:r>
              <a:rPr lang="es-MX" dirty="0"/>
              <a:t>C</a:t>
            </a:r>
            <a:r>
              <a:rPr lang="es-MX" dirty="0" smtClean="0"/>
              <a:t>onozcan </a:t>
            </a:r>
            <a:r>
              <a:rPr lang="es-MX" dirty="0"/>
              <a:t>las instalaciones, servicios, estructura organizacional y procesos que hacen posible y grata la vida estudiantil, vivenciando una serie de actividades que posibiliten el encuentro, intercambio e integración con sus nuevos compañeros. </a:t>
            </a:r>
            <a:endParaRPr lang="es-MX" dirty="0" smtClean="0"/>
          </a:p>
          <a:p>
            <a:pPr lvl="1"/>
            <a:r>
              <a:rPr lang="es-MX" dirty="0"/>
              <a:t>S</a:t>
            </a:r>
            <a:r>
              <a:rPr lang="es-MX" dirty="0" smtClean="0"/>
              <a:t>e </a:t>
            </a:r>
            <a:r>
              <a:rPr lang="es-MX" dirty="0"/>
              <a:t>apropien de la cultura institucional, se sientan parte de la comunidad estudiantil del Tecnológico de Monterrey. Que los alumnos de Preparatoria, vivan y consoliden su sentido de pertenencia a Prepa </a:t>
            </a:r>
            <a:r>
              <a:rPr lang="es-MX" dirty="0" err="1"/>
              <a:t>Tec</a:t>
            </a:r>
            <a:r>
              <a:rPr lang="es-MX" dirty="0"/>
              <a:t>.</a:t>
            </a:r>
          </a:p>
        </p:txBody>
      </p:sp>
    </p:spTree>
    <p:extLst>
      <p:ext uri="{BB962C8B-B14F-4D97-AF65-F5344CB8AC3E}">
        <p14:creationId xmlns:p14="http://schemas.microsoft.com/office/powerpoint/2010/main" val="5743770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144" y="0"/>
            <a:ext cx="7188201" cy="857250"/>
          </a:xfrm>
        </p:spPr>
        <p:txBody>
          <a:bodyPr>
            <a:normAutofit/>
          </a:bodyPr>
          <a:lstStyle/>
          <a:p>
            <a:pPr algn="l"/>
            <a:r>
              <a:rPr lang="es-MX" sz="2400" dirty="0"/>
              <a:t>Cómo </a:t>
            </a:r>
            <a:r>
              <a:rPr lang="es-MX" sz="2400" dirty="0" smtClean="0"/>
              <a:t>“posicionar” </a:t>
            </a:r>
            <a:r>
              <a:rPr lang="es-MX" sz="2400" dirty="0"/>
              <a:t>tu idea – </a:t>
            </a:r>
            <a:r>
              <a:rPr lang="es-MX" sz="2400" b="1" dirty="0" smtClean="0">
                <a:solidFill>
                  <a:srgbClr val="00B050"/>
                </a:solidFill>
              </a:rPr>
              <a:t>Como debería ser….</a:t>
            </a:r>
            <a:endParaRPr lang="es-MX" sz="2400" b="1" dirty="0">
              <a:solidFill>
                <a:srgbClr val="00B050"/>
              </a:solidFill>
            </a:endParaRPr>
          </a:p>
        </p:txBody>
      </p:sp>
      <p:sp>
        <p:nvSpPr>
          <p:cNvPr id="3" name="Content Placeholder 2"/>
          <p:cNvSpPr>
            <a:spLocks noGrp="1"/>
          </p:cNvSpPr>
          <p:nvPr>
            <p:ph idx="1"/>
          </p:nvPr>
        </p:nvSpPr>
        <p:spPr>
          <a:xfrm>
            <a:off x="363070" y="1277472"/>
            <a:ext cx="8229600" cy="4525963"/>
          </a:xfrm>
        </p:spPr>
        <p:txBody>
          <a:bodyPr>
            <a:normAutofit fontScale="92500" lnSpcReduction="20000"/>
          </a:bodyPr>
          <a:lstStyle/>
          <a:p>
            <a:r>
              <a:rPr lang="es-MX" dirty="0" smtClean="0"/>
              <a:t>Evento que busca reunir a los 120 alumnos de nuevo ingreso de la preparatoria, durante todo el día, con el objetivo de que conozcan los principales servicios que ofrecemos así como a los responsables de los mismos y las instalaciones del Campus </a:t>
            </a:r>
            <a:r>
              <a:rPr lang="es-MX" b="1" dirty="0" smtClean="0">
                <a:solidFill>
                  <a:srgbClr val="00B0F0"/>
                </a:solidFill>
              </a:rPr>
              <a:t>(¿Qué haces?).   </a:t>
            </a:r>
            <a:r>
              <a:rPr lang="es-MX" dirty="0" smtClean="0"/>
              <a:t>Al realizar este evento se evitará que cada área organice su propio evento lo cual causaba confusión entre los alumnos </a:t>
            </a:r>
            <a:r>
              <a:rPr lang="es-MX" b="1" dirty="0" smtClean="0">
                <a:solidFill>
                  <a:srgbClr val="00B0F0"/>
                </a:solidFill>
              </a:rPr>
              <a:t>(¿qué problema solucionamos?).  </a:t>
            </a:r>
            <a:r>
              <a:rPr lang="es-MX" dirty="0" smtClean="0"/>
              <a:t>Por primera vez, se incorpora en este tipo de eventos, dinámicas de liderazgo y de trabajo en equipo las cuales se llevarán a cabo entre los alumnos de nuevo ingreso y los candidatos a graduarse </a:t>
            </a:r>
            <a:r>
              <a:rPr lang="es-MX" b="1" dirty="0" smtClean="0">
                <a:solidFill>
                  <a:srgbClr val="00B0F0"/>
                </a:solidFill>
              </a:rPr>
              <a:t>(¿cómo es diferente lo que propones a lo ya existente?).  </a:t>
            </a:r>
            <a:r>
              <a:rPr lang="es-MX" dirty="0" smtClean="0"/>
              <a:t>Se espera que este esfuerzo ayude a que los alumnos de nuevo ingreso inicien su vida estudiantil conociendo a sus compañeros y al personal del Campus contribuyendo a que esta experiencia sea el inicio de la generación del sentido de identidad y pertinencia que buscamos en nuestra Institución. </a:t>
            </a:r>
            <a:r>
              <a:rPr lang="es-MX" b="1" dirty="0" smtClean="0">
                <a:solidFill>
                  <a:schemeClr val="accent1"/>
                </a:solidFill>
              </a:rPr>
              <a:t>(¿por qué es importante?)</a:t>
            </a:r>
            <a:endParaRPr lang="es-MX" b="1" dirty="0">
              <a:solidFill>
                <a:schemeClr val="accent1"/>
              </a:solidFill>
            </a:endParaRPr>
          </a:p>
        </p:txBody>
      </p:sp>
    </p:spTree>
    <p:extLst>
      <p:ext uri="{BB962C8B-B14F-4D97-AF65-F5344CB8AC3E}">
        <p14:creationId xmlns:p14="http://schemas.microsoft.com/office/powerpoint/2010/main" val="2076529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itle 2"/>
          <p:cNvSpPr txBox="1">
            <a:spLocks/>
          </p:cNvSpPr>
          <p:nvPr/>
        </p:nvSpPr>
        <p:spPr>
          <a:xfrm>
            <a:off x="1289839" y="1588431"/>
            <a:ext cx="5205953" cy="346249"/>
          </a:xfrm>
          <a:prstGeom prst="rect">
            <a:avLst/>
          </a:prstGeom>
          <a:noFill/>
        </p:spPr>
        <p:txBody>
          <a:bodyPr wrap="square" rtlCol="0">
            <a:spAutoFit/>
          </a:bodyPr>
          <a:lstStyle>
            <a:defPPr>
              <a:defRPr lang="en-US"/>
            </a:defPPr>
            <a:lvl1pPr>
              <a:defRPr sz="2800" b="1">
                <a:solidFill>
                  <a:srgbClr val="FFC000"/>
                </a:solidFill>
              </a:defRPr>
            </a:lvl1pPr>
          </a:lstStyle>
          <a:p>
            <a:pPr defTabSz="342900">
              <a:lnSpc>
                <a:spcPct val="110000"/>
              </a:lnSpc>
              <a:spcBef>
                <a:spcPct val="0"/>
              </a:spcBef>
            </a:pPr>
            <a:r>
              <a:rPr lang="es-MX" sz="1500" dirty="0">
                <a:solidFill>
                  <a:srgbClr val="0070C0"/>
                </a:solidFill>
                <a:latin typeface="Futura Md BT"/>
              </a:rPr>
              <a:t>Mitos de la asignación</a:t>
            </a:r>
          </a:p>
        </p:txBody>
      </p:sp>
      <p:sp>
        <p:nvSpPr>
          <p:cNvPr id="4" name="Rectángulo 3"/>
          <p:cNvSpPr/>
          <p:nvPr/>
        </p:nvSpPr>
        <p:spPr>
          <a:xfrm>
            <a:off x="234288" y="402475"/>
            <a:ext cx="5737724" cy="461665"/>
          </a:xfrm>
          <a:prstGeom prst="rect">
            <a:avLst/>
          </a:prstGeom>
        </p:spPr>
        <p:txBody>
          <a:bodyPr wrap="square">
            <a:spAutoFit/>
          </a:bodyPr>
          <a:lstStyle/>
          <a:p>
            <a:pPr lvl="1" defTabSz="342900"/>
            <a:r>
              <a:rPr lang="es-MX" sz="2400" b="1" dirty="0">
                <a:latin typeface="Futura Std Book" panose="020B0502020204020303"/>
              </a:rPr>
              <a:t>Asignación de recursos</a:t>
            </a:r>
          </a:p>
        </p:txBody>
      </p:sp>
      <p:sp>
        <p:nvSpPr>
          <p:cNvPr id="5" name="Rectángulo redondeado 4"/>
          <p:cNvSpPr/>
          <p:nvPr/>
        </p:nvSpPr>
        <p:spPr>
          <a:xfrm>
            <a:off x="2224027" y="4562913"/>
            <a:ext cx="4699289" cy="924775"/>
          </a:xfrm>
          <a:prstGeom prst="roundRect">
            <a:avLst/>
          </a:prstGeom>
          <a:solidFill>
            <a:schemeClr val="accent5">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endParaRPr lang="es-MX" sz="1350">
              <a:solidFill>
                <a:prstClr val="white"/>
              </a:solidFill>
            </a:endParaRPr>
          </a:p>
        </p:txBody>
      </p:sp>
      <p:sp>
        <p:nvSpPr>
          <p:cNvPr id="6" name="Rectángulo redondeado 5"/>
          <p:cNvSpPr/>
          <p:nvPr/>
        </p:nvSpPr>
        <p:spPr>
          <a:xfrm>
            <a:off x="2185579" y="3501112"/>
            <a:ext cx="4737737" cy="797186"/>
          </a:xfrm>
          <a:prstGeom prst="roundRect">
            <a:avLst/>
          </a:prstGeom>
          <a:solidFill>
            <a:schemeClr val="accent5">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endParaRPr lang="es-MX" sz="1350">
              <a:solidFill>
                <a:prstClr val="white"/>
              </a:solidFill>
            </a:endParaRPr>
          </a:p>
        </p:txBody>
      </p:sp>
      <p:sp>
        <p:nvSpPr>
          <p:cNvPr id="7" name="Rectángulo redondeado 6"/>
          <p:cNvSpPr/>
          <p:nvPr/>
        </p:nvSpPr>
        <p:spPr>
          <a:xfrm>
            <a:off x="2230815" y="2193333"/>
            <a:ext cx="4692502" cy="981862"/>
          </a:xfrm>
          <a:prstGeom prst="roundRect">
            <a:avLst/>
          </a:prstGeom>
          <a:solidFill>
            <a:schemeClr val="accent5">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endParaRPr lang="es-MX" sz="1350">
              <a:solidFill>
                <a:prstClr val="white"/>
              </a:solidFill>
            </a:endParaRPr>
          </a:p>
        </p:txBody>
      </p:sp>
      <p:sp>
        <p:nvSpPr>
          <p:cNvPr id="8" name="Rectangle 1"/>
          <p:cNvSpPr/>
          <p:nvPr/>
        </p:nvSpPr>
        <p:spPr>
          <a:xfrm>
            <a:off x="2795594" y="2258415"/>
            <a:ext cx="3847803" cy="923330"/>
          </a:xfrm>
          <a:prstGeom prst="rect">
            <a:avLst/>
          </a:prstGeom>
        </p:spPr>
        <p:txBody>
          <a:bodyPr wrap="square">
            <a:spAutoFit/>
          </a:bodyPr>
          <a:lstStyle/>
          <a:p>
            <a:pPr defTabSz="342900"/>
            <a:r>
              <a:rPr lang="es-MX" sz="1350" b="1" dirty="0">
                <a:solidFill>
                  <a:prstClr val="black"/>
                </a:solidFill>
                <a:latin typeface="Futura Std Book" panose="020B0502020204020303"/>
                <a:cs typeface="Arial" panose="020B0604020202020204" pitchFamily="34" charset="0"/>
              </a:rPr>
              <a:t>“Todo lo que planeé en este semestre me lo tengo que gastar porque de lo contrario me disminuirán el presupuesto para el siguiente periodo”.</a:t>
            </a:r>
          </a:p>
        </p:txBody>
      </p:sp>
      <p:sp>
        <p:nvSpPr>
          <p:cNvPr id="9" name="Rectangle 20"/>
          <p:cNvSpPr/>
          <p:nvPr/>
        </p:nvSpPr>
        <p:spPr>
          <a:xfrm>
            <a:off x="2782031" y="3638293"/>
            <a:ext cx="3987330" cy="715581"/>
          </a:xfrm>
          <a:prstGeom prst="rect">
            <a:avLst/>
          </a:prstGeom>
        </p:spPr>
        <p:txBody>
          <a:bodyPr wrap="square">
            <a:spAutoFit/>
          </a:bodyPr>
          <a:lstStyle/>
          <a:p>
            <a:pPr defTabSz="342900"/>
            <a:r>
              <a:rPr lang="es-MX" sz="1350" b="1" dirty="0">
                <a:solidFill>
                  <a:prstClr val="black"/>
                </a:solidFill>
                <a:latin typeface="Futura Std Book" panose="020B0502020204020303"/>
                <a:cs typeface="Arial" panose="020B0604020202020204" pitchFamily="34" charset="0"/>
              </a:rPr>
              <a:t>“Si ya me autorizaron mi plan financiero, quiere decir que ya puedo ejercer los recursos”.</a:t>
            </a:r>
          </a:p>
        </p:txBody>
      </p:sp>
      <p:sp>
        <p:nvSpPr>
          <p:cNvPr id="10" name="Rectangle 21"/>
          <p:cNvSpPr/>
          <p:nvPr/>
        </p:nvSpPr>
        <p:spPr>
          <a:xfrm>
            <a:off x="2719865" y="4758304"/>
            <a:ext cx="4203450" cy="715581"/>
          </a:xfrm>
          <a:prstGeom prst="rect">
            <a:avLst/>
          </a:prstGeom>
        </p:spPr>
        <p:txBody>
          <a:bodyPr wrap="square">
            <a:spAutoFit/>
          </a:bodyPr>
          <a:lstStyle/>
          <a:p>
            <a:pPr defTabSz="342900"/>
            <a:r>
              <a:rPr lang="es-MX" sz="1350" b="1" dirty="0">
                <a:solidFill>
                  <a:prstClr val="black"/>
                </a:solidFill>
                <a:latin typeface="Futura Std Book" panose="020B0502020204020303"/>
                <a:cs typeface="Arial" panose="020B0604020202020204" pitchFamily="34" charset="0"/>
              </a:rPr>
              <a:t>“Si yo no solicité recursos al inicio del semestre, me tengo que esperar al siguiente periodo para solicitarlos”.</a:t>
            </a:r>
          </a:p>
        </p:txBody>
      </p:sp>
      <p:sp>
        <p:nvSpPr>
          <p:cNvPr id="11" name="Rectangle 33"/>
          <p:cNvSpPr/>
          <p:nvPr/>
        </p:nvSpPr>
        <p:spPr>
          <a:xfrm>
            <a:off x="2224028" y="4660833"/>
            <a:ext cx="558004" cy="923330"/>
          </a:xfrm>
          <a:prstGeom prst="rect">
            <a:avLst/>
          </a:prstGeom>
        </p:spPr>
        <p:txBody>
          <a:bodyPr wrap="square">
            <a:spAutoFit/>
          </a:bodyPr>
          <a:lstStyle/>
          <a:p>
            <a:pPr defTabSz="342900"/>
            <a:r>
              <a:rPr lang="es-MX" sz="5400" b="1" dirty="0">
                <a:solidFill>
                  <a:srgbClr val="0070C0"/>
                </a:solidFill>
                <a:latin typeface="Futura Std Book" panose="020B0502020204020303"/>
                <a:cs typeface="Arial" panose="020B0604020202020204" pitchFamily="34" charset="0"/>
              </a:rPr>
              <a:t>3</a:t>
            </a:r>
            <a:endParaRPr lang="es-MX" sz="5400" dirty="0">
              <a:solidFill>
                <a:srgbClr val="0070C0"/>
              </a:solidFill>
              <a:latin typeface="Futura Std Book" panose="020B0502020204020303"/>
              <a:cs typeface="Arial" panose="020B0604020202020204" pitchFamily="34" charset="0"/>
            </a:endParaRPr>
          </a:p>
        </p:txBody>
      </p:sp>
      <p:sp>
        <p:nvSpPr>
          <p:cNvPr id="12" name="Rectangle 33"/>
          <p:cNvSpPr/>
          <p:nvPr/>
        </p:nvSpPr>
        <p:spPr>
          <a:xfrm>
            <a:off x="2224028" y="3506866"/>
            <a:ext cx="558004" cy="923330"/>
          </a:xfrm>
          <a:prstGeom prst="rect">
            <a:avLst/>
          </a:prstGeom>
        </p:spPr>
        <p:txBody>
          <a:bodyPr wrap="square">
            <a:spAutoFit/>
          </a:bodyPr>
          <a:lstStyle/>
          <a:p>
            <a:pPr defTabSz="342900"/>
            <a:r>
              <a:rPr lang="es-MX" sz="5400" b="1" dirty="0">
                <a:solidFill>
                  <a:srgbClr val="0070C0"/>
                </a:solidFill>
                <a:latin typeface="Futura Std Book" panose="020B0502020204020303"/>
                <a:cs typeface="Arial" panose="020B0604020202020204" pitchFamily="34" charset="0"/>
              </a:rPr>
              <a:t>2</a:t>
            </a:r>
            <a:endParaRPr lang="es-MX" sz="5400" dirty="0">
              <a:solidFill>
                <a:srgbClr val="0070C0"/>
              </a:solidFill>
              <a:latin typeface="Futura Std Book" panose="020B0502020204020303"/>
              <a:cs typeface="Arial" panose="020B0604020202020204" pitchFamily="34" charset="0"/>
            </a:endParaRPr>
          </a:p>
        </p:txBody>
      </p:sp>
      <p:sp>
        <p:nvSpPr>
          <p:cNvPr id="13" name="Rectangle 33"/>
          <p:cNvSpPr/>
          <p:nvPr/>
        </p:nvSpPr>
        <p:spPr>
          <a:xfrm>
            <a:off x="2237592" y="2293507"/>
            <a:ext cx="558004" cy="923330"/>
          </a:xfrm>
          <a:prstGeom prst="rect">
            <a:avLst/>
          </a:prstGeom>
        </p:spPr>
        <p:txBody>
          <a:bodyPr wrap="square">
            <a:spAutoFit/>
          </a:bodyPr>
          <a:lstStyle/>
          <a:p>
            <a:pPr defTabSz="342900"/>
            <a:r>
              <a:rPr lang="es-MX" sz="5400" b="1" dirty="0">
                <a:solidFill>
                  <a:srgbClr val="0070C0"/>
                </a:solidFill>
                <a:latin typeface="Futura Std Book" panose="020B0502020204020303"/>
                <a:cs typeface="Arial" panose="020B0604020202020204" pitchFamily="34" charset="0"/>
              </a:rPr>
              <a:t>1</a:t>
            </a:r>
            <a:endParaRPr lang="es-MX" sz="2700" dirty="0">
              <a:solidFill>
                <a:srgbClr val="0070C0"/>
              </a:solidFill>
              <a:latin typeface="Futura Std Book" panose="020B0502020204020303"/>
              <a:cs typeface="Arial" panose="020B0604020202020204" pitchFamily="34" charset="0"/>
            </a:endParaRPr>
          </a:p>
        </p:txBody>
      </p:sp>
    </p:spTree>
    <p:extLst>
      <p:ext uri="{BB962C8B-B14F-4D97-AF65-F5344CB8AC3E}">
        <p14:creationId xmlns:p14="http://schemas.microsoft.com/office/powerpoint/2010/main" val="202591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058" y="114301"/>
            <a:ext cx="7188201" cy="857250"/>
          </a:xfrm>
        </p:spPr>
        <p:txBody>
          <a:bodyPr/>
          <a:lstStyle/>
          <a:p>
            <a:pPr algn="l"/>
            <a:r>
              <a:rPr lang="es-MX" dirty="0" smtClean="0"/>
              <a:t>1.2 Calidad del diálogo - retroalimentación</a:t>
            </a:r>
            <a:endParaRPr lang="es-MX" dirty="0"/>
          </a:p>
        </p:txBody>
      </p:sp>
      <p:sp>
        <p:nvSpPr>
          <p:cNvPr id="3" name="Content Placeholder 2"/>
          <p:cNvSpPr>
            <a:spLocks noGrp="1"/>
          </p:cNvSpPr>
          <p:nvPr>
            <p:ph idx="1"/>
          </p:nvPr>
        </p:nvSpPr>
        <p:spPr>
          <a:xfrm>
            <a:off x="534521" y="1446538"/>
            <a:ext cx="8098491" cy="3597637"/>
          </a:xfrm>
        </p:spPr>
        <p:txBody>
          <a:bodyPr>
            <a:normAutofit/>
          </a:bodyPr>
          <a:lstStyle/>
          <a:p>
            <a:r>
              <a:rPr lang="es-MX" sz="2700" dirty="0"/>
              <a:t>Calidad del diálogo - ¿Cómo damos retroalimentación?</a:t>
            </a:r>
          </a:p>
          <a:p>
            <a:pPr lvl="1"/>
            <a:r>
              <a:rPr lang="es-MX" sz="2400" dirty="0"/>
              <a:t>Una oportunidad de:</a:t>
            </a:r>
          </a:p>
          <a:p>
            <a:pPr lvl="2"/>
            <a:r>
              <a:rPr lang="es-MX" sz="2100" dirty="0"/>
              <a:t>Compartir nuestras observaciones, sugerencias y preocupaciones </a:t>
            </a:r>
          </a:p>
          <a:p>
            <a:pPr lvl="2"/>
            <a:r>
              <a:rPr lang="es-MX" sz="2100" dirty="0"/>
              <a:t>Generar valor agregado a la idea o propuesta que nos toca validar / autorizar</a:t>
            </a:r>
          </a:p>
          <a:p>
            <a:pPr lvl="2"/>
            <a:r>
              <a:rPr lang="es-MX" sz="2100" dirty="0"/>
              <a:t>Fomentar la empatía con nuestros colaboradores (responsables de la solicitud)</a:t>
            </a:r>
          </a:p>
          <a:p>
            <a:pPr marL="342900" lvl="1" indent="0">
              <a:buNone/>
            </a:pPr>
            <a:endParaRPr lang="es-MX" sz="2400" dirty="0"/>
          </a:p>
          <a:p>
            <a:pPr lvl="2"/>
            <a:endParaRPr lang="es-MX" dirty="0" smtClean="0"/>
          </a:p>
          <a:p>
            <a:pPr lvl="2"/>
            <a:endParaRPr lang="es-MX" dirty="0"/>
          </a:p>
        </p:txBody>
      </p:sp>
    </p:spTree>
    <p:extLst>
      <p:ext uri="{BB962C8B-B14F-4D97-AF65-F5344CB8AC3E}">
        <p14:creationId xmlns:p14="http://schemas.microsoft.com/office/powerpoint/2010/main" val="26063144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656" y="117662"/>
            <a:ext cx="7188201" cy="857250"/>
          </a:xfrm>
        </p:spPr>
        <p:txBody>
          <a:bodyPr/>
          <a:lstStyle/>
          <a:p>
            <a:pPr algn="l"/>
            <a:r>
              <a:rPr lang="es-MX" dirty="0" smtClean="0"/>
              <a:t>1.2 Calidad </a:t>
            </a:r>
            <a:r>
              <a:rPr lang="es-MX" dirty="0"/>
              <a:t>del diálogo - retroalimentación</a:t>
            </a:r>
          </a:p>
        </p:txBody>
      </p:sp>
      <p:sp>
        <p:nvSpPr>
          <p:cNvPr id="3" name="Content Placeholder 2"/>
          <p:cNvSpPr>
            <a:spLocks noGrp="1"/>
          </p:cNvSpPr>
          <p:nvPr>
            <p:ph idx="1"/>
          </p:nvPr>
        </p:nvSpPr>
        <p:spPr>
          <a:xfrm>
            <a:off x="467584" y="2762458"/>
            <a:ext cx="3273137" cy="2232422"/>
          </a:xfrm>
        </p:spPr>
        <p:txBody>
          <a:bodyPr/>
          <a:lstStyle/>
          <a:p>
            <a:r>
              <a:rPr lang="es-MX" sz="1800" dirty="0"/>
              <a:t>“Adelante con la reflexión”</a:t>
            </a:r>
          </a:p>
          <a:p>
            <a:r>
              <a:rPr lang="es-MX" sz="1800" dirty="0"/>
              <a:t>“Sí, es muy necesario”</a:t>
            </a:r>
          </a:p>
          <a:p>
            <a:r>
              <a:rPr lang="es-MX" sz="1800" dirty="0"/>
              <a:t>El usuario válido la reflexión</a:t>
            </a:r>
          </a:p>
          <a:p>
            <a:r>
              <a:rPr lang="es-MX" sz="1800" dirty="0"/>
              <a:t>“Importante para nuestra operación”</a:t>
            </a:r>
          </a:p>
          <a:p>
            <a:endParaRPr lang="es-MX" dirty="0" smtClean="0"/>
          </a:p>
          <a:p>
            <a:endParaRPr lang="es-MX" dirty="0" smtClean="0"/>
          </a:p>
          <a:p>
            <a:pPr marL="0" indent="0">
              <a:buNone/>
            </a:pPr>
            <a:endParaRPr lang="es-MX" dirty="0" smtClean="0"/>
          </a:p>
          <a:p>
            <a:endParaRPr lang="es-MX" dirty="0"/>
          </a:p>
        </p:txBody>
      </p:sp>
      <p:sp>
        <p:nvSpPr>
          <p:cNvPr id="4" name="Content Placeholder 2"/>
          <p:cNvSpPr txBox="1">
            <a:spLocks/>
          </p:cNvSpPr>
          <p:nvPr/>
        </p:nvSpPr>
        <p:spPr>
          <a:xfrm>
            <a:off x="4114801" y="2155976"/>
            <a:ext cx="4842164" cy="2872922"/>
          </a:xfrm>
          <a:prstGeom prst="rect">
            <a:avLst/>
          </a:prstGeom>
        </p:spPr>
        <p:txBody>
          <a:bodyPr vert="horz" lIns="68580" tIns="34290" rIns="68580" bIns="3429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MX" sz="2475" dirty="0"/>
              <a:t>El presupuesto para el viaje es de $920,000.00 lo cual implica que estarían ejerciendo prácticamente el 25% de su presupuesto total de operación del semestre. Deben de considerar que tienen 4 salidas más. También deben de considerar que en caso de acceder a la Postemporada entonces pueden tener más salidas.</a:t>
            </a:r>
          </a:p>
          <a:p>
            <a:r>
              <a:rPr lang="es-MX" sz="2475" dirty="0"/>
              <a:t>Favor de especificar de forma más específica -aunque sea aproximada- los montos de cada uno de los gastos (se sugiere agregar archivo de </a:t>
            </a:r>
            <a:r>
              <a:rPr lang="es-MX" sz="2475" dirty="0" err="1"/>
              <a:t>excel</a:t>
            </a:r>
            <a:r>
              <a:rPr lang="es-MX" sz="2475" dirty="0"/>
              <a:t> con el desglose). Justificar premios, así como también clarificar la descripción del proyecto: ¿se llevará a cabo en las instalaciones del Museo o en las instalaciones del </a:t>
            </a:r>
            <a:r>
              <a:rPr lang="es-MX" sz="2475" dirty="0" err="1"/>
              <a:t>Tec</a:t>
            </a:r>
            <a:r>
              <a:rPr lang="es-MX" sz="2475" dirty="0"/>
              <a:t>?, ¿implica viaje de los alumnos al museo (esto para que se considere también el transporte/hospedaje dentro de los costos)?</a:t>
            </a:r>
          </a:p>
          <a:p>
            <a:endParaRPr lang="es-MX" sz="2100" dirty="0"/>
          </a:p>
          <a:p>
            <a:endParaRPr lang="es-MX" sz="2100" dirty="0"/>
          </a:p>
        </p:txBody>
      </p:sp>
      <p:sp>
        <p:nvSpPr>
          <p:cNvPr id="5" name="Title 1"/>
          <p:cNvSpPr txBox="1">
            <a:spLocks/>
          </p:cNvSpPr>
          <p:nvPr/>
        </p:nvSpPr>
        <p:spPr>
          <a:xfrm>
            <a:off x="187037" y="1543369"/>
            <a:ext cx="3771900" cy="994172"/>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2100" dirty="0"/>
              <a:t>Aprovechemos en la validación (al aceptar) la </a:t>
            </a:r>
            <a:r>
              <a:rPr lang="es-MX" sz="2100" b="1" dirty="0">
                <a:solidFill>
                  <a:schemeClr val="accent1"/>
                </a:solidFill>
              </a:rPr>
              <a:t>oportunidad de retroalimentar </a:t>
            </a:r>
            <a:r>
              <a:rPr lang="es-MX" sz="2100" dirty="0"/>
              <a:t>y no dejarlo como un:</a:t>
            </a:r>
          </a:p>
        </p:txBody>
      </p:sp>
      <p:sp>
        <p:nvSpPr>
          <p:cNvPr id="6" name="Title 1"/>
          <p:cNvSpPr txBox="1">
            <a:spLocks/>
          </p:cNvSpPr>
          <p:nvPr/>
        </p:nvSpPr>
        <p:spPr>
          <a:xfrm>
            <a:off x="4436918" y="1318447"/>
            <a:ext cx="3683577" cy="994172"/>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2100" dirty="0"/>
              <a:t>Cuando digamos que </a:t>
            </a:r>
            <a:r>
              <a:rPr lang="es-MX" sz="2100" b="1" dirty="0">
                <a:solidFill>
                  <a:srgbClr val="FF0000"/>
                </a:solidFill>
              </a:rPr>
              <a:t>no</a:t>
            </a:r>
            <a:r>
              <a:rPr lang="es-MX" sz="2100" dirty="0"/>
              <a:t>, expresemos por qué:</a:t>
            </a:r>
          </a:p>
        </p:txBody>
      </p:sp>
    </p:spTree>
    <p:extLst>
      <p:ext uri="{BB962C8B-B14F-4D97-AF65-F5344CB8AC3E}">
        <p14:creationId xmlns:p14="http://schemas.microsoft.com/office/powerpoint/2010/main" val="3412971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506" y="97492"/>
            <a:ext cx="7188201" cy="857250"/>
          </a:xfrm>
        </p:spPr>
        <p:txBody>
          <a:bodyPr/>
          <a:lstStyle/>
          <a:p>
            <a:pPr algn="l"/>
            <a:r>
              <a:rPr lang="es-MX" sz="2400" dirty="0" smtClean="0"/>
              <a:t>1.3 Documentos que acompañan la reflexión</a:t>
            </a:r>
            <a:endParaRPr lang="es-MX" sz="2400" dirty="0"/>
          </a:p>
        </p:txBody>
      </p:sp>
      <p:sp>
        <p:nvSpPr>
          <p:cNvPr id="3" name="Content Placeholder 2"/>
          <p:cNvSpPr>
            <a:spLocks noGrp="1"/>
          </p:cNvSpPr>
          <p:nvPr>
            <p:ph idx="1"/>
          </p:nvPr>
        </p:nvSpPr>
        <p:spPr>
          <a:xfrm>
            <a:off x="514350" y="1352282"/>
            <a:ext cx="7444794" cy="4492605"/>
          </a:xfrm>
        </p:spPr>
        <p:txBody>
          <a:bodyPr>
            <a:normAutofit lnSpcReduction="10000"/>
          </a:bodyPr>
          <a:lstStyle/>
          <a:p>
            <a:r>
              <a:rPr lang="es-MX" dirty="0" smtClean="0"/>
              <a:t>En reflexiona, </a:t>
            </a:r>
            <a:r>
              <a:rPr lang="es-MX" dirty="0" smtClean="0">
                <a:solidFill>
                  <a:srgbClr val="FF0000"/>
                </a:solidFill>
              </a:rPr>
              <a:t>más es menos…</a:t>
            </a:r>
          </a:p>
          <a:p>
            <a:pPr lvl="1"/>
            <a:r>
              <a:rPr lang="es-MX" dirty="0" smtClean="0"/>
              <a:t>Más archivos es menos atención a lo importante</a:t>
            </a:r>
          </a:p>
          <a:p>
            <a:r>
              <a:rPr lang="es-MX" dirty="0" smtClean="0"/>
              <a:t>Se sugiere que al momento de redactar la reflexión se vincule al documento que soporta la información. </a:t>
            </a:r>
            <a:endParaRPr lang="es-MX" dirty="0"/>
          </a:p>
          <a:p>
            <a:pPr lvl="1"/>
            <a:r>
              <a:rPr lang="es-MX" dirty="0" smtClean="0"/>
              <a:t>Ejemplo:</a:t>
            </a:r>
          </a:p>
          <a:p>
            <a:pPr lvl="1"/>
            <a:r>
              <a:rPr lang="es-MX" dirty="0" smtClean="0"/>
              <a:t>“Tanto </a:t>
            </a:r>
            <a:r>
              <a:rPr lang="es-MX" dirty="0"/>
              <a:t>alumnos como público tendrán la oportunidad de conocer y apreciar la riqueza del vestuario tradicional de las diferentes regiones de nuestro </a:t>
            </a:r>
            <a:r>
              <a:rPr lang="es-MX" dirty="0" smtClean="0"/>
              <a:t>país </a:t>
            </a:r>
            <a:r>
              <a:rPr lang="es-MX" b="1" dirty="0" smtClean="0">
                <a:solidFill>
                  <a:schemeClr val="accent1"/>
                </a:solidFill>
              </a:rPr>
              <a:t>(ver archivo anexo fotosvestuarios.ppt) </a:t>
            </a:r>
            <a:r>
              <a:rPr lang="es-MX" dirty="0"/>
              <a:t>Con esto estamos promoviendo en ellos un sentido de orgullo y ciudadanía. El precio de cada vestuario es alto y la inversión no se puede disminuir sin dejar fuera del espectáculo a algún </a:t>
            </a:r>
            <a:r>
              <a:rPr lang="es-MX" dirty="0" smtClean="0"/>
              <a:t>alumno”</a:t>
            </a:r>
            <a:r>
              <a:rPr lang="es-MX" b="1" dirty="0" smtClean="0">
                <a:solidFill>
                  <a:schemeClr val="accent1"/>
                </a:solidFill>
              </a:rPr>
              <a:t>(ver archivo anexo cotizacionvestuario.xls)</a:t>
            </a:r>
          </a:p>
        </p:txBody>
      </p:sp>
    </p:spTree>
    <p:extLst>
      <p:ext uri="{BB962C8B-B14F-4D97-AF65-F5344CB8AC3E}">
        <p14:creationId xmlns:p14="http://schemas.microsoft.com/office/powerpoint/2010/main" val="37698370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164" y="0"/>
            <a:ext cx="7188201" cy="857250"/>
          </a:xfrm>
        </p:spPr>
        <p:txBody>
          <a:bodyPr/>
          <a:lstStyle/>
          <a:p>
            <a:pPr algn="l"/>
            <a:r>
              <a:rPr lang="es-MX" sz="2400" dirty="0" smtClean="0"/>
              <a:t>1.3 Documentos que acompañan la reflexión</a:t>
            </a:r>
            <a:endParaRPr lang="es-MX" sz="2400" dirty="0"/>
          </a:p>
        </p:txBody>
      </p:sp>
      <p:sp>
        <p:nvSpPr>
          <p:cNvPr id="3" name="Content Placeholder 2"/>
          <p:cNvSpPr>
            <a:spLocks noGrp="1"/>
          </p:cNvSpPr>
          <p:nvPr>
            <p:ph idx="1"/>
          </p:nvPr>
        </p:nvSpPr>
        <p:spPr>
          <a:xfrm>
            <a:off x="628649" y="1416677"/>
            <a:ext cx="6467609" cy="4435484"/>
          </a:xfrm>
        </p:spPr>
        <p:txBody>
          <a:bodyPr>
            <a:normAutofit/>
          </a:bodyPr>
          <a:lstStyle/>
          <a:p>
            <a:r>
              <a:rPr lang="es-MX" b="1" dirty="0">
                <a:solidFill>
                  <a:srgbClr val="00B050"/>
                </a:solidFill>
              </a:rPr>
              <a:t>Para eventos y proyectos</a:t>
            </a:r>
            <a:r>
              <a:rPr lang="es-MX" dirty="0"/>
              <a:t>, se sugiere preparar un documento donde en una sola página se resuma las ideas e indicadores más relevantes de la propuesta y vincularlo con la información de la reflexión.</a:t>
            </a:r>
          </a:p>
          <a:p>
            <a:pPr lvl="1"/>
            <a:r>
              <a:rPr lang="es-MX" dirty="0" smtClean="0"/>
              <a:t>“En </a:t>
            </a:r>
            <a:r>
              <a:rPr lang="es-MX" dirty="0"/>
              <a:t>resumen: El representativo de Folclórico (con 80 participantes) promueve en la comunidad el orgullo de nuestras tradiciones mexicanas, a través de presentaciones impactantes por la riqueza y diversidad cultural de nuestro país </a:t>
            </a:r>
            <a:r>
              <a:rPr lang="es-MX" b="1" dirty="0">
                <a:solidFill>
                  <a:srgbClr val="00B0F0"/>
                </a:solidFill>
              </a:rPr>
              <a:t>(ver documento </a:t>
            </a:r>
            <a:r>
              <a:rPr lang="es-MX" b="1" dirty="0" smtClean="0">
                <a:solidFill>
                  <a:srgbClr val="00B0F0"/>
                </a:solidFill>
              </a:rPr>
              <a:t>resumenejecutivo.ppt)”</a:t>
            </a:r>
          </a:p>
          <a:p>
            <a:pPr marL="0" indent="0">
              <a:buNone/>
            </a:pPr>
            <a:endParaRPr lang="es-MX" b="1" dirty="0" smtClean="0">
              <a:solidFill>
                <a:srgbClr val="00B0F0"/>
              </a:solidFill>
            </a:endParaRPr>
          </a:p>
        </p:txBody>
      </p:sp>
    </p:spTree>
    <p:extLst>
      <p:ext uri="{BB962C8B-B14F-4D97-AF65-F5344CB8AC3E}">
        <p14:creationId xmlns:p14="http://schemas.microsoft.com/office/powerpoint/2010/main" val="16089712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dirty="0"/>
          </a:p>
        </p:txBody>
      </p:sp>
      <p:sp>
        <p:nvSpPr>
          <p:cNvPr id="3" name="Content Placeholder 2"/>
          <p:cNvSpPr>
            <a:spLocks noGrp="1"/>
          </p:cNvSpPr>
          <p:nvPr>
            <p:ph idx="1"/>
          </p:nvPr>
        </p:nvSpPr>
        <p:spPr/>
        <p:txBody>
          <a:bodyPr/>
          <a:lstStyle/>
          <a:p>
            <a:r>
              <a:rPr lang="es-MX" dirty="0" smtClean="0"/>
              <a:t>En lo cuantitativo………..</a:t>
            </a:r>
            <a:endParaRPr lang="es-MX" dirty="0"/>
          </a:p>
        </p:txBody>
      </p:sp>
    </p:spTree>
    <p:extLst>
      <p:ext uri="{BB962C8B-B14F-4D97-AF65-F5344CB8AC3E}">
        <p14:creationId xmlns:p14="http://schemas.microsoft.com/office/powerpoint/2010/main" val="6490595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056" y="117663"/>
            <a:ext cx="8165356" cy="857250"/>
          </a:xfrm>
        </p:spPr>
        <p:txBody>
          <a:bodyPr/>
          <a:lstStyle/>
          <a:p>
            <a:r>
              <a:rPr lang="es-MX" sz="2400" dirty="0" smtClean="0"/>
              <a:t>1.4 Indicadores financieros de acuerdo al tipo de egreso</a:t>
            </a:r>
            <a:endParaRPr lang="es-MX" sz="2400" dirty="0"/>
          </a:p>
        </p:txBody>
      </p:sp>
      <p:sp>
        <p:nvSpPr>
          <p:cNvPr id="3" name="Content Placeholder 2"/>
          <p:cNvSpPr>
            <a:spLocks noGrp="1"/>
          </p:cNvSpPr>
          <p:nvPr>
            <p:ph idx="1"/>
          </p:nvPr>
        </p:nvSpPr>
        <p:spPr>
          <a:xfrm>
            <a:off x="628650" y="1287887"/>
            <a:ext cx="7886700" cy="4213516"/>
          </a:xfrm>
        </p:spPr>
        <p:txBody>
          <a:bodyPr>
            <a:normAutofit/>
          </a:bodyPr>
          <a:lstStyle/>
          <a:p>
            <a:r>
              <a:rPr lang="es-MX" dirty="0" smtClean="0"/>
              <a:t>Es importante que proyectos y eventos de manera explícita identifiquen sus </a:t>
            </a:r>
            <a:r>
              <a:rPr lang="es-MX" b="1" dirty="0" smtClean="0">
                <a:solidFill>
                  <a:srgbClr val="00B0F0"/>
                </a:solidFill>
              </a:rPr>
              <a:t>beneficios financieros</a:t>
            </a:r>
            <a:r>
              <a:rPr lang="es-MX" dirty="0" smtClean="0"/>
              <a:t>.</a:t>
            </a:r>
          </a:p>
          <a:p>
            <a:r>
              <a:rPr lang="es-MX" dirty="0" smtClean="0"/>
              <a:t>Ejemplo:</a:t>
            </a:r>
          </a:p>
          <a:p>
            <a:pPr lvl="1"/>
            <a:r>
              <a:rPr lang="es-MX" dirty="0" smtClean="0"/>
              <a:t>“El </a:t>
            </a:r>
            <a:r>
              <a:rPr lang="es-MX" dirty="0"/>
              <a:t>impacto de este proyecto se mide a través de indicadores que contribuyen al contacto con los egresados y la vinculación con el </a:t>
            </a:r>
            <a:r>
              <a:rPr lang="es-MX" dirty="0" err="1"/>
              <a:t>Tec</a:t>
            </a:r>
            <a:r>
              <a:rPr lang="es-MX" dirty="0"/>
              <a:t> en el mediano y largo plazo: . 135 K nuevos miembros en comunidades digitales. . Generación de contenidos específicos sobre las diferentes comunidades de egresados. . 215 M de impactos publicitarios. . 23 M de personas alcanzadas. . 275 K visitas al sitio, canales EXATEC. . 7.5 K descargas de la app EXATEC. . 9 K registros nuevos BD EXATEC. . 12K registros actualizados </a:t>
            </a:r>
            <a:r>
              <a:rPr lang="es-MX" dirty="0" smtClean="0"/>
              <a:t>EXATEC”</a:t>
            </a:r>
            <a:endParaRPr lang="es-MX" dirty="0"/>
          </a:p>
        </p:txBody>
      </p:sp>
    </p:spTree>
    <p:extLst>
      <p:ext uri="{BB962C8B-B14F-4D97-AF65-F5344CB8AC3E}">
        <p14:creationId xmlns:p14="http://schemas.microsoft.com/office/powerpoint/2010/main" val="23691796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38" y="114301"/>
            <a:ext cx="7943480" cy="857250"/>
          </a:xfrm>
        </p:spPr>
        <p:txBody>
          <a:bodyPr/>
          <a:lstStyle/>
          <a:p>
            <a:r>
              <a:rPr lang="es-MX" sz="2400" dirty="0" smtClean="0"/>
              <a:t>1.5 Indicadores </a:t>
            </a:r>
            <a:r>
              <a:rPr lang="es-MX" sz="2400" dirty="0"/>
              <a:t>financieros de acuerdo al tipo de egreso</a:t>
            </a:r>
          </a:p>
        </p:txBody>
      </p:sp>
      <p:sp>
        <p:nvSpPr>
          <p:cNvPr id="3" name="Content Placeholder 2"/>
          <p:cNvSpPr>
            <a:spLocks noGrp="1"/>
          </p:cNvSpPr>
          <p:nvPr>
            <p:ph idx="1"/>
          </p:nvPr>
        </p:nvSpPr>
        <p:spPr>
          <a:xfrm>
            <a:off x="457200" y="1223494"/>
            <a:ext cx="8229600" cy="4902672"/>
          </a:xfrm>
        </p:spPr>
        <p:txBody>
          <a:bodyPr>
            <a:normAutofit/>
          </a:bodyPr>
          <a:lstStyle/>
          <a:p>
            <a:r>
              <a:rPr lang="es-MX" dirty="0"/>
              <a:t>Debe llevarse a cabo un </a:t>
            </a:r>
            <a:r>
              <a:rPr lang="es-MX" b="1" dirty="0"/>
              <a:t>análisis cuantitativo acorde al tipo de egreso</a:t>
            </a:r>
            <a:r>
              <a:rPr lang="es-MX" dirty="0"/>
              <a:t>.</a:t>
            </a:r>
          </a:p>
          <a:p>
            <a:pPr lvl="1"/>
            <a:r>
              <a:rPr lang="es-MX" dirty="0"/>
              <a:t>Investigación y Educación Continua cuenta con un formato pre-establecido que permite identificar los beneficios financieros del proyecto.</a:t>
            </a:r>
          </a:p>
          <a:p>
            <a:r>
              <a:rPr lang="es-MX" dirty="0" smtClean="0"/>
              <a:t>¿</a:t>
            </a:r>
            <a:r>
              <a:rPr lang="es-MX" dirty="0" smtClean="0"/>
              <a:t>Qué debe incluirse?</a:t>
            </a:r>
          </a:p>
          <a:p>
            <a:pPr lvl="1"/>
            <a:r>
              <a:rPr lang="es-MX" dirty="0" smtClean="0"/>
              <a:t>La solicitud debe incluir TODOS los ingresos y egresos relacionados de manera directa e indirecta</a:t>
            </a:r>
          </a:p>
          <a:p>
            <a:pPr lvl="1"/>
            <a:r>
              <a:rPr lang="es-MX" dirty="0" smtClean="0"/>
              <a:t>Para eventos recurrentes, deberá presentarse el resultado financiero de dicho evento del año anterior (ingresos y egresos)</a:t>
            </a:r>
          </a:p>
          <a:p>
            <a:pPr lvl="1"/>
            <a:r>
              <a:rPr lang="es-MX" dirty="0" smtClean="0"/>
              <a:t>Indicadores que permitan evaluar el egreso solicitado.</a:t>
            </a:r>
          </a:p>
          <a:p>
            <a:pPr lvl="2"/>
            <a:r>
              <a:rPr lang="es-MX" dirty="0" smtClean="0"/>
              <a:t>Valor presente neto</a:t>
            </a:r>
          </a:p>
          <a:p>
            <a:pPr lvl="2"/>
            <a:r>
              <a:rPr lang="es-MX" dirty="0" smtClean="0"/>
              <a:t>TIR</a:t>
            </a:r>
          </a:p>
          <a:p>
            <a:pPr lvl="2"/>
            <a:endParaRPr lang="es-MX" dirty="0" smtClean="0"/>
          </a:p>
          <a:p>
            <a:pPr lvl="1"/>
            <a:endParaRPr lang="es-MX" dirty="0"/>
          </a:p>
        </p:txBody>
      </p:sp>
    </p:spTree>
    <p:extLst>
      <p:ext uri="{BB962C8B-B14F-4D97-AF65-F5344CB8AC3E}">
        <p14:creationId xmlns:p14="http://schemas.microsoft.com/office/powerpoint/2010/main" val="2327345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456" y="0"/>
            <a:ext cx="7066427" cy="940943"/>
          </a:xfrm>
        </p:spPr>
        <p:txBody>
          <a:bodyPr>
            <a:noAutofit/>
          </a:bodyPr>
          <a:lstStyle/>
          <a:p>
            <a:pPr lvl="1" algn="l" rtl="0">
              <a:lnSpc>
                <a:spcPct val="90000"/>
              </a:lnSpc>
              <a:spcBef>
                <a:spcPct val="0"/>
              </a:spcBef>
            </a:pPr>
            <a:r>
              <a:rPr lang="es-MX" sz="2400" b="1" kern="1200" dirty="0">
                <a:solidFill>
                  <a:schemeClr val="tx1"/>
                </a:solidFill>
                <a:latin typeface="Futura Std Book" panose="020B0502020204020303"/>
                <a:ea typeface="+mj-ea"/>
                <a:cs typeface="+mj-cs"/>
              </a:rPr>
              <a:t>2. Fomentar una cultura integral y no el “solicito sólo lo que se cargará a mi </a:t>
            </a:r>
            <a:r>
              <a:rPr lang="es-MX" sz="2400" b="1" kern="1200" dirty="0" err="1">
                <a:solidFill>
                  <a:schemeClr val="tx1"/>
                </a:solidFill>
                <a:latin typeface="Futura Std Book" panose="020B0502020204020303"/>
                <a:ea typeface="+mj-ea"/>
                <a:cs typeface="+mj-cs"/>
              </a:rPr>
              <a:t>Ceco</a:t>
            </a:r>
            <a:r>
              <a:rPr lang="es-MX" sz="2400" b="1" kern="1200" dirty="0">
                <a:solidFill>
                  <a:schemeClr val="tx1"/>
                </a:solidFill>
                <a:latin typeface="Futura Std Book" panose="020B0502020204020303"/>
                <a:ea typeface="+mj-ea"/>
                <a:cs typeface="+mj-cs"/>
              </a:rPr>
              <a:t>” </a:t>
            </a:r>
          </a:p>
        </p:txBody>
      </p:sp>
      <p:sp>
        <p:nvSpPr>
          <p:cNvPr id="3" name="Content Placeholder 2"/>
          <p:cNvSpPr>
            <a:spLocks noGrp="1"/>
          </p:cNvSpPr>
          <p:nvPr>
            <p:ph idx="1"/>
          </p:nvPr>
        </p:nvSpPr>
        <p:spPr>
          <a:xfrm>
            <a:off x="329456" y="1513774"/>
            <a:ext cx="8384238" cy="4268839"/>
          </a:xfrm>
        </p:spPr>
        <p:txBody>
          <a:bodyPr>
            <a:normAutofit lnSpcReduction="10000"/>
          </a:bodyPr>
          <a:lstStyle/>
          <a:p>
            <a:r>
              <a:rPr lang="es-MX" dirty="0"/>
              <a:t>El Reflexiona debe realizarlo la persona que, de acuerdo con su perfil de puesto, es  </a:t>
            </a:r>
            <a:r>
              <a:rPr lang="es-MX" b="1" dirty="0">
                <a:solidFill>
                  <a:srgbClr val="9ECB3C"/>
                </a:solidFill>
              </a:rPr>
              <a:t>responsable de ejecutar el presupuesto</a:t>
            </a:r>
          </a:p>
          <a:p>
            <a:r>
              <a:rPr lang="es-MX" dirty="0"/>
              <a:t>El responsable del evento o proyecto, al realizar la reflexión, </a:t>
            </a:r>
            <a:r>
              <a:rPr lang="es-MX" b="1" dirty="0">
                <a:solidFill>
                  <a:srgbClr val="9ECB3C"/>
                </a:solidFill>
              </a:rPr>
              <a:t>debe considerar todos los egresos relacionados a la petición</a:t>
            </a:r>
            <a:r>
              <a:rPr lang="es-MX" dirty="0"/>
              <a:t>, sin importar si el egreso es financiado por otras áreas de la Institución.  </a:t>
            </a:r>
            <a:endParaRPr lang="es-MX" dirty="0" smtClean="0"/>
          </a:p>
          <a:p>
            <a:r>
              <a:rPr lang="es-MX" dirty="0" smtClean="0"/>
              <a:t>Ejemplo</a:t>
            </a:r>
            <a:r>
              <a:rPr lang="es-MX" dirty="0"/>
              <a:t>, si pedimos asignación de recursos para un Evento, el cual </a:t>
            </a:r>
            <a:r>
              <a:rPr lang="es-MX" b="1" u="sng" dirty="0"/>
              <a:t>implica que de  manera obligatoria </a:t>
            </a:r>
            <a:r>
              <a:rPr lang="es-MX" dirty="0"/>
              <a:t>tengan que viajar profesores o directivos de otros Campus o entidades del Tecnológico de Monterrey , en el costo total del evento debe considerarse ese egreso, aunque el viaje sea cubierto por una entidad diferente al que organizó el evento.</a:t>
            </a:r>
          </a:p>
          <a:p>
            <a:pPr marL="0" indent="0">
              <a:buNone/>
            </a:pPr>
            <a:endParaRPr lang="es-MX" sz="1575" dirty="0"/>
          </a:p>
          <a:p>
            <a:endParaRPr lang="es-MX" dirty="0"/>
          </a:p>
        </p:txBody>
      </p:sp>
    </p:spTree>
    <p:extLst>
      <p:ext uri="{BB962C8B-B14F-4D97-AF65-F5344CB8AC3E}">
        <p14:creationId xmlns:p14="http://schemas.microsoft.com/office/powerpoint/2010/main" val="72768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428" y="158004"/>
            <a:ext cx="8585947" cy="857250"/>
          </a:xfrm>
        </p:spPr>
        <p:txBody>
          <a:bodyPr>
            <a:normAutofit/>
          </a:bodyPr>
          <a:lstStyle/>
          <a:p>
            <a:pPr algn="l"/>
            <a:r>
              <a:rPr lang="es-MX" sz="2400" dirty="0"/>
              <a:t>2. Fomentar una cultura </a:t>
            </a:r>
            <a:r>
              <a:rPr lang="es-MX" sz="2400" dirty="0">
                <a:solidFill>
                  <a:srgbClr val="00B0F0"/>
                </a:solidFill>
              </a:rPr>
              <a:t>integral </a:t>
            </a:r>
            <a:r>
              <a:rPr lang="es-MX" sz="2400" dirty="0"/>
              <a:t>y no el “solicito </a:t>
            </a:r>
            <a:r>
              <a:rPr lang="es-MX" sz="2400" dirty="0">
                <a:solidFill>
                  <a:srgbClr val="FF0000"/>
                </a:solidFill>
              </a:rPr>
              <a:t>sólo</a:t>
            </a:r>
            <a:r>
              <a:rPr lang="es-MX" sz="2400" dirty="0"/>
              <a:t> lo que se cargará a mi </a:t>
            </a:r>
            <a:r>
              <a:rPr lang="es-MX" sz="2400" dirty="0" err="1"/>
              <a:t>Ceco</a:t>
            </a:r>
            <a:r>
              <a:rPr lang="es-MX" sz="2400" dirty="0"/>
              <a:t>”</a:t>
            </a:r>
          </a:p>
        </p:txBody>
      </p:sp>
      <p:sp>
        <p:nvSpPr>
          <p:cNvPr id="3" name="Content Placeholder 2"/>
          <p:cNvSpPr>
            <a:spLocks noGrp="1"/>
          </p:cNvSpPr>
          <p:nvPr>
            <p:ph idx="1"/>
          </p:nvPr>
        </p:nvSpPr>
        <p:spPr>
          <a:xfrm>
            <a:off x="628650" y="1506828"/>
            <a:ext cx="7886700" cy="3983144"/>
          </a:xfrm>
        </p:spPr>
        <p:txBody>
          <a:bodyPr>
            <a:normAutofit lnSpcReduction="10000"/>
          </a:bodyPr>
          <a:lstStyle/>
          <a:p>
            <a:r>
              <a:rPr lang="es-MX" dirty="0" smtClean="0"/>
              <a:t>Importante establecer, en eventos y proyectos, la periodicidad en la cual se solicitará la asignación de recursos.</a:t>
            </a:r>
          </a:p>
          <a:p>
            <a:pPr lvl="1"/>
            <a:r>
              <a:rPr lang="es-MX" dirty="0" smtClean="0"/>
              <a:t>Ejemplo: se tiene como plan el realizar cuatro reuniones con papás durante el semestre </a:t>
            </a:r>
            <a:r>
              <a:rPr lang="es-MX" dirty="0" err="1" smtClean="0"/>
              <a:t>ago</a:t>
            </a:r>
            <a:r>
              <a:rPr lang="es-MX" dirty="0" smtClean="0"/>
              <a:t>-dic 2015.</a:t>
            </a:r>
          </a:p>
          <a:p>
            <a:pPr lvl="1"/>
            <a:r>
              <a:rPr lang="es-MX" dirty="0" smtClean="0"/>
              <a:t> Costo: $10,500 cada una</a:t>
            </a:r>
          </a:p>
          <a:p>
            <a:r>
              <a:rPr lang="es-MX" dirty="0" smtClean="0"/>
              <a:t>¿Cómo debe ser el reflexiona?</a:t>
            </a:r>
          </a:p>
          <a:p>
            <a:pPr lvl="1"/>
            <a:r>
              <a:rPr lang="es-MX" dirty="0" smtClean="0"/>
              <a:t>Se debe reflexionar por las cuatro reuniones y no solicitar una reflexión por reunión.</a:t>
            </a:r>
          </a:p>
          <a:p>
            <a:r>
              <a:rPr lang="es-MX" dirty="0" smtClean="0"/>
              <a:t>Integral en cuanto a considerar todos los egresos y todas las actividades (previas y posteriores)</a:t>
            </a:r>
          </a:p>
        </p:txBody>
      </p:sp>
    </p:spTree>
    <p:extLst>
      <p:ext uri="{BB962C8B-B14F-4D97-AF65-F5344CB8AC3E}">
        <p14:creationId xmlns:p14="http://schemas.microsoft.com/office/powerpoint/2010/main" val="28532886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3811369152"/>
              </p:ext>
            </p:extLst>
          </p:nvPr>
        </p:nvGraphicFramePr>
        <p:xfrm>
          <a:off x="299570" y="1081825"/>
          <a:ext cx="8612609" cy="500988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299570" y="128790"/>
            <a:ext cx="7188201" cy="857250"/>
          </a:xfrm>
        </p:spPr>
        <p:txBody>
          <a:bodyPr/>
          <a:lstStyle/>
          <a:p>
            <a:pPr algn="l"/>
            <a:r>
              <a:rPr lang="es-MX" sz="2400" dirty="0" smtClean="0"/>
              <a:t>3. Ser </a:t>
            </a:r>
            <a:r>
              <a:rPr lang="es-MX" sz="2400" dirty="0"/>
              <a:t>oportuno</a:t>
            </a:r>
            <a:br>
              <a:rPr lang="es-MX" sz="2400" dirty="0"/>
            </a:br>
            <a:r>
              <a:rPr lang="es-MX" sz="1600" dirty="0"/>
              <a:t>Reflexiona es asignación de recursos no un proceso de pago   </a:t>
            </a:r>
            <a:r>
              <a:rPr lang="es-MX" sz="2400" dirty="0"/>
              <a:t/>
            </a:r>
            <a:br>
              <a:rPr lang="es-MX" sz="2400" dirty="0"/>
            </a:br>
            <a:endParaRPr lang="es-MX" sz="2400" dirty="0"/>
          </a:p>
        </p:txBody>
      </p:sp>
    </p:spTree>
    <p:extLst>
      <p:ext uri="{BB962C8B-B14F-4D97-AF65-F5344CB8AC3E}">
        <p14:creationId xmlns:p14="http://schemas.microsoft.com/office/powerpoint/2010/main" val="29018032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9965" y="1773142"/>
            <a:ext cx="8511988" cy="530009"/>
          </a:xfrm>
        </p:spPr>
        <p:txBody>
          <a:bodyPr>
            <a:noAutofit/>
          </a:bodyPr>
          <a:lstStyle/>
          <a:p>
            <a:pPr marL="0" indent="0">
              <a:buNone/>
            </a:pPr>
            <a:r>
              <a:rPr lang="es-MX" sz="1800" dirty="0">
                <a:latin typeface="Futura Std Book" panose="020B0502020204020303"/>
              </a:rPr>
              <a:t>Dependiendo del tipo de egreso, la asignación de recursos puede solicitarse través de:</a:t>
            </a:r>
          </a:p>
        </p:txBody>
      </p:sp>
      <p:sp>
        <p:nvSpPr>
          <p:cNvPr id="4" name="Rectángulo 3"/>
          <p:cNvSpPr/>
          <p:nvPr/>
        </p:nvSpPr>
        <p:spPr>
          <a:xfrm>
            <a:off x="234288" y="208612"/>
            <a:ext cx="5737724" cy="461665"/>
          </a:xfrm>
          <a:prstGeom prst="rect">
            <a:avLst/>
          </a:prstGeom>
        </p:spPr>
        <p:txBody>
          <a:bodyPr wrap="square">
            <a:spAutoFit/>
          </a:bodyPr>
          <a:lstStyle/>
          <a:p>
            <a:pPr lvl="1" defTabSz="342900"/>
            <a:r>
              <a:rPr lang="es-MX" sz="2400" b="1" dirty="0">
                <a:latin typeface="Futura Std Book" panose="020B0502020204020303"/>
              </a:rPr>
              <a:t>Asignación de recursos</a:t>
            </a:r>
          </a:p>
        </p:txBody>
      </p:sp>
      <p:sp>
        <p:nvSpPr>
          <p:cNvPr id="5" name="CuadroTexto 4"/>
          <p:cNvSpPr txBox="1"/>
          <p:nvPr/>
        </p:nvSpPr>
        <p:spPr>
          <a:xfrm>
            <a:off x="3428768" y="3064653"/>
            <a:ext cx="2081464" cy="323165"/>
          </a:xfrm>
          <a:prstGeom prst="rect">
            <a:avLst/>
          </a:prstGeom>
          <a:ln>
            <a:no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defTabSz="342900"/>
            <a:r>
              <a:rPr lang="es-MX" sz="1500" b="1" dirty="0">
                <a:solidFill>
                  <a:prstClr val="black"/>
                </a:solidFill>
                <a:latin typeface="Futura Std Book" panose="020B0502020204020303"/>
              </a:rPr>
              <a:t>REFLEXIONA</a:t>
            </a:r>
          </a:p>
        </p:txBody>
      </p:sp>
      <p:sp>
        <p:nvSpPr>
          <p:cNvPr id="6" name="CuadroTexto 5"/>
          <p:cNvSpPr txBox="1"/>
          <p:nvPr/>
        </p:nvSpPr>
        <p:spPr>
          <a:xfrm>
            <a:off x="3428767" y="3659932"/>
            <a:ext cx="2081465" cy="323165"/>
          </a:xfrm>
          <a:prstGeom prst="rect">
            <a:avLst/>
          </a:prstGeom>
          <a:ln>
            <a:no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defTabSz="342900"/>
            <a:r>
              <a:rPr lang="es-MX" sz="1500" b="1" dirty="0">
                <a:solidFill>
                  <a:prstClr val="black"/>
                </a:solidFill>
                <a:latin typeface="Futura Std Book" panose="020B0502020204020303"/>
              </a:rPr>
              <a:t>CAPEX</a:t>
            </a:r>
          </a:p>
        </p:txBody>
      </p:sp>
    </p:spTree>
    <p:extLst>
      <p:ext uri="{BB962C8B-B14F-4D97-AF65-F5344CB8AC3E}">
        <p14:creationId xmlns:p14="http://schemas.microsoft.com/office/powerpoint/2010/main" val="32515554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quot;No&quot; Symbol 40"/>
          <p:cNvSpPr/>
          <p:nvPr/>
        </p:nvSpPr>
        <p:spPr>
          <a:xfrm>
            <a:off x="2504683" y="1405890"/>
            <a:ext cx="5093981" cy="4402836"/>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s-MX" sz="1350">
              <a:solidFill>
                <a:schemeClr val="tx1"/>
              </a:solidFill>
            </a:endParaRPr>
          </a:p>
        </p:txBody>
      </p:sp>
      <p:cxnSp>
        <p:nvCxnSpPr>
          <p:cNvPr id="19" name="OTLSHAPE_M_8b6473a5a3b04edd853305916a6b10b7_Connector1"/>
          <p:cNvCxnSpPr/>
          <p:nvPr>
            <p:custDataLst>
              <p:tags r:id="rId2"/>
            </p:custDataLst>
          </p:nvPr>
        </p:nvCxnSpPr>
        <p:spPr>
          <a:xfrm>
            <a:off x="8280393" y="3429001"/>
            <a:ext cx="0" cy="395573"/>
          </a:xfrm>
          <a:prstGeom prst="line">
            <a:avLst/>
          </a:prstGeom>
          <a:ln w="9525" cap="flat" cmpd="sng" algn="ctr">
            <a:solidFill>
              <a:srgbClr val="F79646">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OTLSHAPE_M_fedce176360c4fcebf261b998594b216_Connector1"/>
          <p:cNvCxnSpPr/>
          <p:nvPr>
            <p:custDataLst>
              <p:tags r:id="rId3"/>
            </p:custDataLst>
          </p:nvPr>
        </p:nvCxnSpPr>
        <p:spPr>
          <a:xfrm>
            <a:off x="7522832" y="3429000"/>
            <a:ext cx="0" cy="798926"/>
          </a:xfrm>
          <a:prstGeom prst="line">
            <a:avLst/>
          </a:prstGeom>
          <a:ln w="9525" cap="flat" cmpd="sng" algn="ctr">
            <a:solidFill>
              <a:srgbClr val="8064A2">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 name="OTLSHAPE_M_db01e147098e4875b5df776ba96a11b5_Connector1"/>
          <p:cNvCxnSpPr/>
          <p:nvPr>
            <p:custDataLst>
              <p:tags r:id="rId4"/>
            </p:custDataLst>
          </p:nvPr>
        </p:nvCxnSpPr>
        <p:spPr>
          <a:xfrm>
            <a:off x="4492589" y="3429000"/>
            <a:ext cx="0" cy="331629"/>
          </a:xfrm>
          <a:prstGeom prst="line">
            <a:avLst/>
          </a:prstGeom>
          <a:ln w="9525" cap="flat" cmpd="sng" algn="ctr">
            <a:solidFill>
              <a:srgbClr val="C0504D">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OTLSHAPE_M_c1e7a57665a241e9aca17ce95a23f9d5_Connector1"/>
          <p:cNvCxnSpPr/>
          <p:nvPr>
            <p:custDataLst>
              <p:tags r:id="rId5"/>
            </p:custDataLst>
          </p:nvPr>
        </p:nvCxnSpPr>
        <p:spPr>
          <a:xfrm>
            <a:off x="788960" y="3429000"/>
            <a:ext cx="0" cy="331629"/>
          </a:xfrm>
          <a:prstGeom prst="line">
            <a:avLst/>
          </a:prstGeom>
          <a:ln w="9525" cap="flat" cmpd="sng" algn="ctr">
            <a:solidFill>
              <a:srgbClr val="0072BC">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OTLSHAPE_M_2ebc3bae282d474b896515587e672a9a_Connector1"/>
          <p:cNvCxnSpPr/>
          <p:nvPr>
            <p:custDataLst>
              <p:tags r:id="rId6"/>
            </p:custDataLst>
          </p:nvPr>
        </p:nvCxnSpPr>
        <p:spPr>
          <a:xfrm>
            <a:off x="8112047" y="2811621"/>
            <a:ext cx="0" cy="331629"/>
          </a:xfrm>
          <a:prstGeom prst="line">
            <a:avLst/>
          </a:prstGeom>
          <a:ln w="9525" cap="flat" cmpd="sng" algn="ctr">
            <a:solidFill>
              <a:srgbClr val="4BACC6">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OTLSHAPE_M_74d454c6635c4f64aaec933c2a3186ec_Connector1"/>
          <p:cNvCxnSpPr/>
          <p:nvPr>
            <p:custDataLst>
              <p:tags r:id="rId7"/>
            </p:custDataLst>
          </p:nvPr>
        </p:nvCxnSpPr>
        <p:spPr>
          <a:xfrm>
            <a:off x="5923538" y="2811621"/>
            <a:ext cx="0" cy="331629"/>
          </a:xfrm>
          <a:prstGeom prst="line">
            <a:avLst/>
          </a:prstGeom>
          <a:ln w="9525" cap="flat" cmpd="sng" algn="ctr">
            <a:solidFill>
              <a:srgbClr val="9BBB59">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OTLSHAPE_M_87e0c5d8e57348abb5c0a2150a3872df_Connector1"/>
          <p:cNvCxnSpPr/>
          <p:nvPr>
            <p:custDataLst>
              <p:tags r:id="rId8"/>
            </p:custDataLst>
          </p:nvPr>
        </p:nvCxnSpPr>
        <p:spPr>
          <a:xfrm>
            <a:off x="1799041" y="2811621"/>
            <a:ext cx="0" cy="331629"/>
          </a:xfrm>
          <a:prstGeom prst="line">
            <a:avLst/>
          </a:prstGeom>
          <a:ln w="9525" cap="flat" cmpd="sng" algn="ctr">
            <a:solidFill>
              <a:srgbClr val="4F81BD">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OTLSHAPE_TB_00000000000000000000000000000000_LeftEndCaps"/>
          <p:cNvSpPr txBox="1"/>
          <p:nvPr>
            <p:custDataLst>
              <p:tags r:id="rId9"/>
            </p:custDataLst>
          </p:nvPr>
        </p:nvSpPr>
        <p:spPr>
          <a:xfrm>
            <a:off x="238125" y="3182251"/>
            <a:ext cx="352425" cy="207749"/>
          </a:xfrm>
          <a:prstGeom prst="rect">
            <a:avLst/>
          </a:prstGeom>
          <a:noFill/>
        </p:spPr>
        <p:txBody>
          <a:bodyPr vert="horz" wrap="square" lIns="0" tIns="0" rIns="0" bIns="0" rtlCol="0" anchor="ctr" anchorCtr="0">
            <a:spAutoFit/>
          </a:bodyPr>
          <a:lstStyle/>
          <a:p>
            <a:pPr algn="ctr"/>
            <a:r>
              <a:rPr lang="es-MX" sz="1350" b="1" spc="-28">
                <a:solidFill>
                  <a:srgbClr val="C0504D"/>
                </a:solidFill>
                <a:latin typeface="Calibri" panose="020F0502020204030204" pitchFamily="34" charset="0"/>
              </a:rPr>
              <a:t>2015</a:t>
            </a:r>
          </a:p>
        </p:txBody>
      </p:sp>
      <p:sp>
        <p:nvSpPr>
          <p:cNvPr id="3" name="OTLSHAPE_TB_00000000000000000000000000000000_RightEndCaps"/>
          <p:cNvSpPr txBox="1"/>
          <p:nvPr>
            <p:custDataLst>
              <p:tags r:id="rId10"/>
            </p:custDataLst>
          </p:nvPr>
        </p:nvSpPr>
        <p:spPr>
          <a:xfrm>
            <a:off x="8558276" y="3182251"/>
            <a:ext cx="352425" cy="207749"/>
          </a:xfrm>
          <a:prstGeom prst="rect">
            <a:avLst/>
          </a:prstGeom>
          <a:noFill/>
        </p:spPr>
        <p:txBody>
          <a:bodyPr vert="horz" wrap="square" lIns="0" tIns="0" rIns="0" bIns="0" rtlCol="0" anchor="ctr" anchorCtr="0">
            <a:spAutoFit/>
          </a:bodyPr>
          <a:lstStyle/>
          <a:p>
            <a:pPr algn="ctr"/>
            <a:r>
              <a:rPr lang="es-MX" sz="1350" b="1" spc="-28">
                <a:solidFill>
                  <a:srgbClr val="C0504D"/>
                </a:solidFill>
                <a:latin typeface="Calibri" panose="020F0502020204030204" pitchFamily="34" charset="0"/>
              </a:rPr>
              <a:t>2015</a:t>
            </a:r>
          </a:p>
        </p:txBody>
      </p:sp>
      <p:sp>
        <p:nvSpPr>
          <p:cNvPr id="4" name="OTLSHAPE_TB_00000000000000000000000000000000_ScaleContainer"/>
          <p:cNvSpPr/>
          <p:nvPr>
            <p:custDataLst>
              <p:tags r:id="rId11"/>
            </p:custDataLst>
          </p:nvPr>
        </p:nvSpPr>
        <p:spPr>
          <a:xfrm>
            <a:off x="700024" y="3143250"/>
            <a:ext cx="7753350" cy="285750"/>
          </a:xfrm>
          <a:prstGeom prst="rect">
            <a:avLst/>
          </a:prstGeom>
          <a:gradFill flip="none" rotWithShape="1">
            <a:gsLst>
              <a:gs pos="0">
                <a:srgbClr val="44546A"/>
              </a:gs>
              <a:gs pos="0">
                <a:schemeClr val="dk2"/>
              </a:gs>
            </a:gsLst>
            <a:lin ang="5400000" scaled="1"/>
            <a:tileRect/>
          </a:gradFill>
          <a:ln w="12700" cap="flat" cmpd="sng" algn="ctr">
            <a:noFill/>
            <a:prstDash val="solid"/>
            <a:miter lim="800000"/>
          </a:ln>
          <a:effectLst>
            <a:reflection blurRad="6350" stA="50000" endA="300" endPos="55500" dist="50800" dir="5400000" sy="-100000" algn="bl" rotWithShape="0"/>
          </a:effectLst>
          <a:scene3d>
            <a:camera prst="orthographicFront"/>
            <a:lightRig rig="threePt" dir="t">
              <a:rot lat="0" lon="0" rev="8700000"/>
            </a:lightRig>
          </a:scene3d>
          <a:sp3d>
            <a:bevelT w="165100" h="1905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5" name="OTLSHAPE_TB_00000000000000000000000000000000_ElapsedTime"/>
          <p:cNvSpPr/>
          <p:nvPr>
            <p:custDataLst>
              <p:tags r:id="rId12"/>
            </p:custDataLst>
          </p:nvPr>
        </p:nvSpPr>
        <p:spPr>
          <a:xfrm>
            <a:off x="700024" y="3371850"/>
            <a:ext cx="4467225" cy="57150"/>
          </a:xfrm>
          <a:prstGeom prst="rect">
            <a:avLst/>
          </a:prstGeom>
          <a:solidFill>
            <a:srgbClr val="FF0000">
              <a:alpha val="74902"/>
            </a:srgbClr>
          </a:solidFill>
          <a:ln w="12700" cap="flat" cmpd="sng" algn="ctr">
            <a:noFill/>
            <a:prstDash val="solid"/>
            <a:miter lim="800000"/>
          </a:ln>
          <a:effectLst/>
          <a:scene3d>
            <a:camera prst="orthographicFront"/>
            <a:lightRig rig="threePt" dir="t">
              <a:rot lat="0" lon="0" rev="0"/>
            </a:lightRig>
          </a:scene3d>
          <a:sp3d>
            <a:bevelT w="12700" h="139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6" name="OTLSHAPE_TB_00000000000000000000000000000000_TodayMarkerShape"/>
          <p:cNvSpPr/>
          <p:nvPr>
            <p:custDataLst>
              <p:tags r:id="rId13"/>
            </p:custDataLst>
          </p:nvPr>
        </p:nvSpPr>
        <p:spPr>
          <a:xfrm>
            <a:off x="5119642" y="3429000"/>
            <a:ext cx="85725" cy="95250"/>
          </a:xfrm>
          <a:prstGeom prst="triangle">
            <a:avLst/>
          </a:prstGeom>
          <a:solidFill>
            <a:srgbClr val="FF0000"/>
          </a:solidFill>
          <a:ln w="12700" cap="flat" cmpd="sng" algn="ctr">
            <a:noFill/>
            <a:prstDash val="solid"/>
            <a:miter lim="800000"/>
          </a:ln>
          <a:effectLst>
            <a:outerShdw>
              <a:scrgbClr r="0" g="0" b="0">
                <a:alpha val="50000"/>
              </a:scrgbClr>
            </a:outerShdw>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7" name="OTLSHAPE_TB_00000000000000000000000000000000_TodayMarkerText"/>
          <p:cNvSpPr txBox="1"/>
          <p:nvPr>
            <p:custDataLst>
              <p:tags r:id="rId14"/>
            </p:custDataLst>
          </p:nvPr>
        </p:nvSpPr>
        <p:spPr>
          <a:xfrm>
            <a:off x="5069166" y="3524772"/>
            <a:ext cx="190500" cy="138499"/>
          </a:xfrm>
          <a:prstGeom prst="rect">
            <a:avLst/>
          </a:prstGeom>
          <a:noFill/>
        </p:spPr>
        <p:txBody>
          <a:bodyPr vert="horz" wrap="square" lIns="0" tIns="0" rIns="0" bIns="0" rtlCol="0" anchor="ctr" anchorCtr="0">
            <a:spAutoFit/>
          </a:bodyPr>
          <a:lstStyle/>
          <a:p>
            <a:pPr algn="ctr"/>
            <a:r>
              <a:rPr lang="es-MX" sz="900" spc="-15">
                <a:solidFill>
                  <a:schemeClr val="dk1"/>
                </a:solidFill>
                <a:latin typeface="Calibri" panose="020F0502020204030204" pitchFamily="34" charset="0"/>
              </a:rPr>
              <a:t>Hoy</a:t>
            </a:r>
          </a:p>
        </p:txBody>
      </p:sp>
      <p:sp>
        <p:nvSpPr>
          <p:cNvPr id="8" name="OTLSHAPE_TB_00000000000000000000000000000000_TimescaleInterval1"/>
          <p:cNvSpPr txBox="1"/>
          <p:nvPr>
            <p:custDataLst>
              <p:tags r:id="rId15"/>
            </p:custDataLst>
          </p:nvPr>
        </p:nvSpPr>
        <p:spPr>
          <a:xfrm>
            <a:off x="747649" y="3216355"/>
            <a:ext cx="142875" cy="139541"/>
          </a:xfrm>
          <a:prstGeom prst="rect">
            <a:avLst/>
          </a:prstGeom>
          <a:noFill/>
        </p:spPr>
        <p:txBody>
          <a:bodyPr vert="horz" wrap="square" lIns="0" tIns="0" rIns="0" bIns="0" rtlCol="0" anchor="ctr" anchorCtr="0">
            <a:noAutofit/>
          </a:bodyPr>
          <a:lstStyle/>
          <a:p>
            <a:r>
              <a:rPr lang="es-MX" sz="900" spc="-11">
                <a:solidFill>
                  <a:schemeClr val="lt1"/>
                </a:solidFill>
                <a:latin typeface="Calibri" panose="020F0502020204030204" pitchFamily="34" charset="0"/>
              </a:rPr>
              <a:t>jul.</a:t>
            </a:r>
          </a:p>
        </p:txBody>
      </p:sp>
      <p:cxnSp>
        <p:nvCxnSpPr>
          <p:cNvPr id="9" name="OTLSHAPE_TB_00000000000000000000000000000000_Separator1"/>
          <p:cNvCxnSpPr/>
          <p:nvPr>
            <p:custDataLst>
              <p:tags r:id="rId16"/>
            </p:custDataLst>
          </p:nvPr>
        </p:nvCxnSpPr>
        <p:spPr>
          <a:xfrm>
            <a:off x="3309398" y="3209925"/>
            <a:ext cx="0" cy="1524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OTLSHAPE_TB_00000000000000000000000000000000_TimescaleInterval2"/>
          <p:cNvSpPr txBox="1"/>
          <p:nvPr>
            <p:custDataLst>
              <p:tags r:id="rId17"/>
            </p:custDataLst>
          </p:nvPr>
        </p:nvSpPr>
        <p:spPr>
          <a:xfrm>
            <a:off x="3357025" y="3216355"/>
            <a:ext cx="200025" cy="139541"/>
          </a:xfrm>
          <a:prstGeom prst="rect">
            <a:avLst/>
          </a:prstGeom>
          <a:noFill/>
        </p:spPr>
        <p:txBody>
          <a:bodyPr vert="horz" wrap="square" lIns="0" tIns="0" rIns="0" bIns="0" rtlCol="0" anchor="ctr" anchorCtr="0">
            <a:noAutofit/>
          </a:bodyPr>
          <a:lstStyle/>
          <a:p>
            <a:r>
              <a:rPr lang="es-MX" sz="900" spc="-12">
                <a:solidFill>
                  <a:schemeClr val="lt1"/>
                </a:solidFill>
                <a:latin typeface="Calibri" panose="020F0502020204030204" pitchFamily="34" charset="0"/>
              </a:rPr>
              <a:t>ago.</a:t>
            </a:r>
          </a:p>
        </p:txBody>
      </p:sp>
      <p:cxnSp>
        <p:nvCxnSpPr>
          <p:cNvPr id="11" name="OTLSHAPE_TB_00000000000000000000000000000000_Separator2"/>
          <p:cNvCxnSpPr/>
          <p:nvPr>
            <p:custDataLst>
              <p:tags r:id="rId18"/>
            </p:custDataLst>
          </p:nvPr>
        </p:nvCxnSpPr>
        <p:spPr>
          <a:xfrm>
            <a:off x="5918774" y="3209925"/>
            <a:ext cx="0" cy="1524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OTLSHAPE_TB_00000000000000000000000000000000_TimescaleInterval3"/>
          <p:cNvSpPr txBox="1"/>
          <p:nvPr>
            <p:custDataLst>
              <p:tags r:id="rId19"/>
            </p:custDataLst>
          </p:nvPr>
        </p:nvSpPr>
        <p:spPr>
          <a:xfrm>
            <a:off x="5966400" y="3216355"/>
            <a:ext cx="190500" cy="139541"/>
          </a:xfrm>
          <a:prstGeom prst="rect">
            <a:avLst/>
          </a:prstGeom>
          <a:noFill/>
        </p:spPr>
        <p:txBody>
          <a:bodyPr vert="horz" wrap="square" lIns="0" tIns="0" rIns="0" bIns="0" rtlCol="0" anchor="ctr" anchorCtr="0">
            <a:noAutofit/>
          </a:bodyPr>
          <a:lstStyle/>
          <a:p>
            <a:r>
              <a:rPr lang="es-MX" sz="900" spc="-12">
                <a:solidFill>
                  <a:schemeClr val="lt1"/>
                </a:solidFill>
                <a:latin typeface="Calibri" panose="020F0502020204030204" pitchFamily="34" charset="0"/>
              </a:rPr>
              <a:t>sep.</a:t>
            </a:r>
          </a:p>
        </p:txBody>
      </p:sp>
      <p:sp>
        <p:nvSpPr>
          <p:cNvPr id="20" name="OTLSHAPE_M_87e0c5d8e57348abb5c0a2150a3872df_Title"/>
          <p:cNvSpPr txBox="1"/>
          <p:nvPr>
            <p:custDataLst>
              <p:tags r:id="rId20"/>
            </p:custDataLst>
          </p:nvPr>
        </p:nvSpPr>
        <p:spPr>
          <a:xfrm>
            <a:off x="1311391" y="2208711"/>
            <a:ext cx="1774709" cy="461665"/>
          </a:xfrm>
          <a:prstGeom prst="rect">
            <a:avLst/>
          </a:prstGeom>
          <a:noFill/>
        </p:spPr>
        <p:txBody>
          <a:bodyPr vert="horz" wrap="square" lIns="0" tIns="0" rIns="0" bIns="0" rtlCol="0" anchor="ctr" anchorCtr="0">
            <a:spAutoFit/>
          </a:bodyPr>
          <a:lstStyle/>
          <a:p>
            <a:r>
              <a:rPr lang="es-MX" sz="1500" b="1" spc="-5" dirty="0">
                <a:solidFill>
                  <a:schemeClr val="dk1"/>
                </a:solidFill>
                <a:latin typeface="Calibri" panose="020F0502020204030204" pitchFamily="34" charset="0"/>
              </a:rPr>
              <a:t>Invitaciones para el evento</a:t>
            </a:r>
          </a:p>
        </p:txBody>
      </p:sp>
      <p:sp>
        <p:nvSpPr>
          <p:cNvPr id="21" name="OTLSHAPE_M_87e0c5d8e57348abb5c0a2150a3872df_Date"/>
          <p:cNvSpPr txBox="1"/>
          <p:nvPr>
            <p:custDataLst>
              <p:tags r:id="rId21"/>
            </p:custDataLst>
          </p:nvPr>
        </p:nvSpPr>
        <p:spPr>
          <a:xfrm>
            <a:off x="1965728" y="2830857"/>
            <a:ext cx="750234" cy="184666"/>
          </a:xfrm>
          <a:prstGeom prst="rect">
            <a:avLst/>
          </a:prstGeom>
          <a:noFill/>
        </p:spPr>
        <p:txBody>
          <a:bodyPr vert="horz" wrap="square" lIns="0" tIns="0" rIns="0" bIns="0" rtlCol="0" anchor="ctr" anchorCtr="0">
            <a:spAutoFit/>
          </a:bodyPr>
          <a:lstStyle/>
          <a:p>
            <a:r>
              <a:rPr lang="es-MX" sz="1200" spc="-6" dirty="0">
                <a:solidFill>
                  <a:srgbClr val="1F497E"/>
                </a:solidFill>
                <a:latin typeface="Calibri" panose="020F0502020204030204" pitchFamily="34" charset="0"/>
              </a:rPr>
              <a:t>7/13/2015</a:t>
            </a:r>
          </a:p>
        </p:txBody>
      </p:sp>
      <p:sp>
        <p:nvSpPr>
          <p:cNvPr id="22" name="OTLSHAPE_M_87e0c5d8e57348abb5c0a2150a3872df_Shape"/>
          <p:cNvSpPr/>
          <p:nvPr>
            <p:custDataLst>
              <p:tags r:id="rId22"/>
            </p:custDataLst>
          </p:nvPr>
        </p:nvSpPr>
        <p:spPr>
          <a:xfrm rot="16200000">
            <a:off x="1818091" y="2811621"/>
            <a:ext cx="123825" cy="123825"/>
          </a:xfrm>
          <a:prstGeom prst="flowChartMerge">
            <a:avLst/>
          </a:prstGeom>
          <a:solidFill>
            <a:srgbClr val="4F81BD"/>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23" name="OTLSHAPE_M_74d454c6635c4f64aaec933c2a3186ec_Title"/>
          <p:cNvSpPr txBox="1"/>
          <p:nvPr>
            <p:custDataLst>
              <p:tags r:id="rId23"/>
            </p:custDataLst>
          </p:nvPr>
        </p:nvSpPr>
        <p:spPr>
          <a:xfrm>
            <a:off x="5347275" y="2183565"/>
            <a:ext cx="1419226" cy="461665"/>
          </a:xfrm>
          <a:prstGeom prst="rect">
            <a:avLst/>
          </a:prstGeom>
          <a:noFill/>
        </p:spPr>
        <p:txBody>
          <a:bodyPr vert="horz" wrap="square" lIns="0" tIns="0" rIns="0" bIns="0" rtlCol="0" anchor="ctr" anchorCtr="0">
            <a:spAutoFit/>
          </a:bodyPr>
          <a:lstStyle/>
          <a:p>
            <a:r>
              <a:rPr lang="es-MX" sz="1500" b="1" spc="-3" dirty="0">
                <a:solidFill>
                  <a:schemeClr val="dk1"/>
                </a:solidFill>
                <a:latin typeface="Calibri" panose="020F0502020204030204" pitchFamily="34" charset="0"/>
              </a:rPr>
              <a:t>Recepción de facturas</a:t>
            </a:r>
          </a:p>
        </p:txBody>
      </p:sp>
      <p:sp>
        <p:nvSpPr>
          <p:cNvPr id="24" name="OTLSHAPE_M_74d454c6635c4f64aaec933c2a3186ec_Date"/>
          <p:cNvSpPr txBox="1"/>
          <p:nvPr>
            <p:custDataLst>
              <p:tags r:id="rId24"/>
            </p:custDataLst>
          </p:nvPr>
        </p:nvSpPr>
        <p:spPr>
          <a:xfrm>
            <a:off x="6090225" y="2830857"/>
            <a:ext cx="676275" cy="184666"/>
          </a:xfrm>
          <a:prstGeom prst="rect">
            <a:avLst/>
          </a:prstGeom>
          <a:noFill/>
        </p:spPr>
        <p:txBody>
          <a:bodyPr vert="horz" wrap="square" lIns="0" tIns="0" rIns="0" bIns="0" rtlCol="0" anchor="ctr" anchorCtr="0">
            <a:spAutoFit/>
          </a:bodyPr>
          <a:lstStyle/>
          <a:p>
            <a:r>
              <a:rPr lang="es-MX" sz="1200" spc="-6" dirty="0">
                <a:solidFill>
                  <a:srgbClr val="1F497E"/>
                </a:solidFill>
                <a:latin typeface="Calibri" panose="020F0502020204030204" pitchFamily="34" charset="0"/>
              </a:rPr>
              <a:t>8/31/2015</a:t>
            </a:r>
          </a:p>
        </p:txBody>
      </p:sp>
      <p:sp>
        <p:nvSpPr>
          <p:cNvPr id="25" name="OTLSHAPE_M_74d454c6635c4f64aaec933c2a3186ec_Shape"/>
          <p:cNvSpPr/>
          <p:nvPr>
            <p:custDataLst>
              <p:tags r:id="rId25"/>
            </p:custDataLst>
          </p:nvPr>
        </p:nvSpPr>
        <p:spPr>
          <a:xfrm rot="16200000">
            <a:off x="5942588" y="2811621"/>
            <a:ext cx="123825" cy="123825"/>
          </a:xfrm>
          <a:prstGeom prst="flowChartMerge">
            <a:avLst/>
          </a:prstGeom>
          <a:solidFill>
            <a:srgbClr val="9BBB59"/>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26" name="OTLSHAPE_M_2ebc3bae282d474b896515587e672a9a_Title"/>
          <p:cNvSpPr txBox="1"/>
          <p:nvPr>
            <p:custDataLst>
              <p:tags r:id="rId26"/>
            </p:custDataLst>
          </p:nvPr>
        </p:nvSpPr>
        <p:spPr>
          <a:xfrm>
            <a:off x="8141574" y="2193879"/>
            <a:ext cx="801692" cy="692497"/>
          </a:xfrm>
          <a:prstGeom prst="rect">
            <a:avLst/>
          </a:prstGeom>
          <a:noFill/>
        </p:spPr>
        <p:txBody>
          <a:bodyPr vert="horz" wrap="square" lIns="0" tIns="0" rIns="0" bIns="0" rtlCol="0" anchor="ctr" anchorCtr="0">
            <a:spAutoFit/>
          </a:bodyPr>
          <a:lstStyle/>
          <a:p>
            <a:r>
              <a:rPr lang="es-MX" sz="1500" b="1" spc="-3" dirty="0">
                <a:solidFill>
                  <a:srgbClr val="FF0000"/>
                </a:solidFill>
                <a:latin typeface="Calibri" panose="020F0502020204030204" pitchFamily="34" charset="0"/>
              </a:rPr>
              <a:t>Urgente autorizar reflexiona</a:t>
            </a:r>
          </a:p>
        </p:txBody>
      </p:sp>
      <p:sp>
        <p:nvSpPr>
          <p:cNvPr id="27" name="OTLSHAPE_M_2ebc3bae282d474b896515587e672a9a_Date"/>
          <p:cNvSpPr txBox="1"/>
          <p:nvPr>
            <p:custDataLst>
              <p:tags r:id="rId27"/>
            </p:custDataLst>
          </p:nvPr>
        </p:nvSpPr>
        <p:spPr>
          <a:xfrm>
            <a:off x="8278734" y="2830857"/>
            <a:ext cx="700088" cy="184666"/>
          </a:xfrm>
          <a:prstGeom prst="rect">
            <a:avLst/>
          </a:prstGeom>
          <a:noFill/>
        </p:spPr>
        <p:txBody>
          <a:bodyPr vert="horz" wrap="square" lIns="0" tIns="0" rIns="0" bIns="0" rtlCol="0" anchor="ctr" anchorCtr="0">
            <a:spAutoFit/>
          </a:bodyPr>
          <a:lstStyle/>
          <a:p>
            <a:r>
              <a:rPr lang="es-MX" sz="1200" spc="-6" dirty="0">
                <a:solidFill>
                  <a:srgbClr val="1F497E"/>
                </a:solidFill>
                <a:latin typeface="Calibri" panose="020F0502020204030204" pitchFamily="34" charset="0"/>
              </a:rPr>
              <a:t>9/26/2015</a:t>
            </a:r>
          </a:p>
        </p:txBody>
      </p:sp>
      <p:sp>
        <p:nvSpPr>
          <p:cNvPr id="28" name="OTLSHAPE_M_2ebc3bae282d474b896515587e672a9a_Shape"/>
          <p:cNvSpPr/>
          <p:nvPr>
            <p:custDataLst>
              <p:tags r:id="rId28"/>
            </p:custDataLst>
          </p:nvPr>
        </p:nvSpPr>
        <p:spPr>
          <a:xfrm rot="16200000">
            <a:off x="8131097" y="2811621"/>
            <a:ext cx="123825" cy="123825"/>
          </a:xfrm>
          <a:prstGeom prst="flowChartMerge">
            <a:avLst/>
          </a:prstGeom>
          <a:solidFill>
            <a:srgbClr val="4BACC6"/>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29" name="OTLSHAPE_M_c1e7a57665a241e9aca17ce95a23f9d5_Title"/>
          <p:cNvSpPr txBox="1"/>
          <p:nvPr>
            <p:custDataLst>
              <p:tags r:id="rId29"/>
            </p:custDataLst>
          </p:nvPr>
        </p:nvSpPr>
        <p:spPr>
          <a:xfrm>
            <a:off x="224127" y="3864184"/>
            <a:ext cx="1439870" cy="692497"/>
          </a:xfrm>
          <a:prstGeom prst="rect">
            <a:avLst/>
          </a:prstGeom>
          <a:noFill/>
        </p:spPr>
        <p:txBody>
          <a:bodyPr vert="horz" wrap="square" lIns="0" tIns="0" rIns="0" bIns="0" rtlCol="0" anchor="ctr" anchorCtr="0">
            <a:spAutoFit/>
          </a:bodyPr>
          <a:lstStyle/>
          <a:p>
            <a:r>
              <a:rPr lang="es-MX" sz="1500" b="1" spc="-5" dirty="0">
                <a:latin typeface="Calibri" panose="020F0502020204030204" pitchFamily="34" charset="0"/>
              </a:rPr>
              <a:t>Firma carta compromiso con conferencistas</a:t>
            </a:r>
          </a:p>
        </p:txBody>
      </p:sp>
      <p:sp>
        <p:nvSpPr>
          <p:cNvPr id="30" name="OTLSHAPE_M_c1e7a57665a241e9aca17ce95a23f9d5_Date"/>
          <p:cNvSpPr txBox="1"/>
          <p:nvPr>
            <p:custDataLst>
              <p:tags r:id="rId30"/>
            </p:custDataLst>
          </p:nvPr>
        </p:nvSpPr>
        <p:spPr>
          <a:xfrm>
            <a:off x="955648" y="3556726"/>
            <a:ext cx="733748" cy="184666"/>
          </a:xfrm>
          <a:prstGeom prst="rect">
            <a:avLst/>
          </a:prstGeom>
          <a:noFill/>
        </p:spPr>
        <p:txBody>
          <a:bodyPr vert="horz" wrap="square" lIns="0" tIns="0" rIns="0" bIns="0" rtlCol="0" anchor="ctr" anchorCtr="0">
            <a:spAutoFit/>
          </a:bodyPr>
          <a:lstStyle/>
          <a:p>
            <a:r>
              <a:rPr lang="es-MX" sz="1200" spc="-6" dirty="0">
                <a:solidFill>
                  <a:srgbClr val="1F497E"/>
                </a:solidFill>
                <a:latin typeface="Calibri" panose="020F0502020204030204" pitchFamily="34" charset="0"/>
              </a:rPr>
              <a:t>7/1/2015</a:t>
            </a:r>
          </a:p>
        </p:txBody>
      </p:sp>
      <p:sp>
        <p:nvSpPr>
          <p:cNvPr id="31" name="OTLSHAPE_M_c1e7a57665a241e9aca17ce95a23f9d5_Shape"/>
          <p:cNvSpPr/>
          <p:nvPr>
            <p:custDataLst>
              <p:tags r:id="rId31"/>
            </p:custDataLst>
          </p:nvPr>
        </p:nvSpPr>
        <p:spPr>
          <a:xfrm rot="16200000">
            <a:off x="808010" y="3636804"/>
            <a:ext cx="123825" cy="123825"/>
          </a:xfrm>
          <a:prstGeom prst="flowChartMerge">
            <a:avLst/>
          </a:prstGeom>
          <a:solidFill>
            <a:srgbClr val="0072BC"/>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32" name="OTLSHAPE_M_db01e147098e4875b5df776ba96a11b5_Title"/>
          <p:cNvSpPr txBox="1"/>
          <p:nvPr>
            <p:custDataLst>
              <p:tags r:id="rId32"/>
            </p:custDataLst>
          </p:nvPr>
        </p:nvSpPr>
        <p:spPr>
          <a:xfrm>
            <a:off x="3870607" y="3904386"/>
            <a:ext cx="1296642" cy="415498"/>
          </a:xfrm>
          <a:prstGeom prst="rect">
            <a:avLst/>
          </a:prstGeom>
          <a:noFill/>
        </p:spPr>
        <p:txBody>
          <a:bodyPr vert="horz" wrap="square" lIns="0" tIns="0" rIns="0" bIns="0" rtlCol="0" anchor="ctr" anchorCtr="0">
            <a:spAutoFit/>
          </a:bodyPr>
          <a:lstStyle/>
          <a:p>
            <a:r>
              <a:rPr lang="es-MX" sz="1350" b="1" spc="-3" dirty="0">
                <a:solidFill>
                  <a:schemeClr val="dk1"/>
                </a:solidFill>
                <a:latin typeface="Calibri" panose="020F0502020204030204" pitchFamily="34" charset="0"/>
              </a:rPr>
              <a:t>Firma de contratos</a:t>
            </a:r>
          </a:p>
        </p:txBody>
      </p:sp>
      <p:sp>
        <p:nvSpPr>
          <p:cNvPr id="33" name="OTLSHAPE_M_db01e147098e4875b5df776ba96a11b5_Date"/>
          <p:cNvSpPr txBox="1"/>
          <p:nvPr>
            <p:custDataLst>
              <p:tags r:id="rId33"/>
            </p:custDataLst>
          </p:nvPr>
        </p:nvSpPr>
        <p:spPr>
          <a:xfrm>
            <a:off x="3836981" y="3579145"/>
            <a:ext cx="674659" cy="184666"/>
          </a:xfrm>
          <a:prstGeom prst="rect">
            <a:avLst/>
          </a:prstGeom>
          <a:noFill/>
        </p:spPr>
        <p:txBody>
          <a:bodyPr vert="horz" wrap="square" lIns="0" tIns="0" rIns="0" bIns="0" rtlCol="0" anchor="ctr" anchorCtr="0">
            <a:spAutoFit/>
          </a:bodyPr>
          <a:lstStyle/>
          <a:p>
            <a:r>
              <a:rPr lang="es-MX" sz="1200" spc="-6" dirty="0">
                <a:solidFill>
                  <a:srgbClr val="1F497E"/>
                </a:solidFill>
                <a:latin typeface="Calibri" panose="020F0502020204030204" pitchFamily="34" charset="0"/>
              </a:rPr>
              <a:t>8/14/2015</a:t>
            </a:r>
          </a:p>
        </p:txBody>
      </p:sp>
      <p:sp>
        <p:nvSpPr>
          <p:cNvPr id="34" name="OTLSHAPE_M_db01e147098e4875b5df776ba96a11b5_Shape"/>
          <p:cNvSpPr/>
          <p:nvPr>
            <p:custDataLst>
              <p:tags r:id="rId34"/>
            </p:custDataLst>
          </p:nvPr>
        </p:nvSpPr>
        <p:spPr>
          <a:xfrm rot="16200000">
            <a:off x="4511639" y="3636804"/>
            <a:ext cx="123825" cy="123825"/>
          </a:xfrm>
          <a:prstGeom prst="flowChartMerge">
            <a:avLst/>
          </a:prstGeom>
          <a:solidFill>
            <a:srgbClr val="C0504D"/>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35" name="OTLSHAPE_M_fedce176360c4fcebf261b998594b216_Title"/>
          <p:cNvSpPr txBox="1"/>
          <p:nvPr>
            <p:custDataLst>
              <p:tags r:id="rId35"/>
            </p:custDataLst>
          </p:nvPr>
        </p:nvSpPr>
        <p:spPr>
          <a:xfrm>
            <a:off x="7008876" y="4236677"/>
            <a:ext cx="1184133" cy="553998"/>
          </a:xfrm>
          <a:prstGeom prst="rect">
            <a:avLst/>
          </a:prstGeom>
          <a:noFill/>
        </p:spPr>
        <p:txBody>
          <a:bodyPr vert="horz" wrap="square" lIns="0" tIns="0" rIns="0" bIns="0" rtlCol="0" anchor="ctr" anchorCtr="0">
            <a:spAutoFit/>
          </a:bodyPr>
          <a:lstStyle/>
          <a:p>
            <a:r>
              <a:rPr lang="es-MX" b="1" spc="-5" dirty="0">
                <a:solidFill>
                  <a:srgbClr val="FF0000"/>
                </a:solidFill>
                <a:latin typeface="Calibri" panose="020F0502020204030204" pitchFamily="34" charset="0"/>
              </a:rPr>
              <a:t>Solicitud de reflexiona</a:t>
            </a:r>
          </a:p>
        </p:txBody>
      </p:sp>
      <p:sp>
        <p:nvSpPr>
          <p:cNvPr id="36" name="OTLSHAPE_M_fedce176360c4fcebf261b998594b216_Date"/>
          <p:cNvSpPr txBox="1"/>
          <p:nvPr>
            <p:custDataLst>
              <p:tags r:id="rId36"/>
            </p:custDataLst>
          </p:nvPr>
        </p:nvSpPr>
        <p:spPr>
          <a:xfrm>
            <a:off x="6843132" y="4070718"/>
            <a:ext cx="670176" cy="184666"/>
          </a:xfrm>
          <a:prstGeom prst="rect">
            <a:avLst/>
          </a:prstGeom>
          <a:noFill/>
        </p:spPr>
        <p:txBody>
          <a:bodyPr vert="horz" wrap="square" lIns="0" tIns="0" rIns="0" bIns="0" rtlCol="0" anchor="ctr" anchorCtr="0">
            <a:spAutoFit/>
          </a:bodyPr>
          <a:lstStyle/>
          <a:p>
            <a:r>
              <a:rPr lang="es-MX" sz="1200" spc="-6" dirty="0">
                <a:solidFill>
                  <a:srgbClr val="1F497E"/>
                </a:solidFill>
                <a:latin typeface="Calibri" panose="020F0502020204030204" pitchFamily="34" charset="0"/>
              </a:rPr>
              <a:t>9/19/2015</a:t>
            </a:r>
          </a:p>
        </p:txBody>
      </p:sp>
      <p:sp>
        <p:nvSpPr>
          <p:cNvPr id="37" name="OTLSHAPE_M_fedce176360c4fcebf261b998594b216_Shape"/>
          <p:cNvSpPr/>
          <p:nvPr>
            <p:custDataLst>
              <p:tags r:id="rId37"/>
            </p:custDataLst>
          </p:nvPr>
        </p:nvSpPr>
        <p:spPr>
          <a:xfrm rot="16200000">
            <a:off x="7541882" y="4104101"/>
            <a:ext cx="123825" cy="123825"/>
          </a:xfrm>
          <a:prstGeom prst="flowChartMerge">
            <a:avLst/>
          </a:prstGeom>
          <a:solidFill>
            <a:srgbClr val="8064A2"/>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38" name="OTLSHAPE_M_8b6473a5a3b04edd853305916a6b10b7_Title"/>
          <p:cNvSpPr txBox="1"/>
          <p:nvPr>
            <p:custDataLst>
              <p:tags r:id="rId38"/>
            </p:custDataLst>
          </p:nvPr>
        </p:nvSpPr>
        <p:spPr>
          <a:xfrm>
            <a:off x="8447081" y="3909840"/>
            <a:ext cx="633345" cy="692497"/>
          </a:xfrm>
          <a:prstGeom prst="rect">
            <a:avLst/>
          </a:prstGeom>
          <a:noFill/>
        </p:spPr>
        <p:txBody>
          <a:bodyPr vert="horz" wrap="square" lIns="0" tIns="0" rIns="0" bIns="0" rtlCol="0" anchor="ctr" anchorCtr="0">
            <a:spAutoFit/>
          </a:bodyPr>
          <a:lstStyle/>
          <a:p>
            <a:r>
              <a:rPr lang="es-MX" sz="1500" b="1" dirty="0">
                <a:solidFill>
                  <a:schemeClr val="dk1"/>
                </a:solidFill>
                <a:latin typeface="Calibri" panose="020F0502020204030204" pitchFamily="34" charset="0"/>
              </a:rPr>
              <a:t>Inicio del evento</a:t>
            </a:r>
          </a:p>
        </p:txBody>
      </p:sp>
      <p:sp>
        <p:nvSpPr>
          <p:cNvPr id="39" name="OTLSHAPE_M_8b6473a5a3b04edd853305916a6b10b7_Date"/>
          <p:cNvSpPr txBox="1"/>
          <p:nvPr>
            <p:custDataLst>
              <p:tags r:id="rId39"/>
            </p:custDataLst>
          </p:nvPr>
        </p:nvSpPr>
        <p:spPr>
          <a:xfrm>
            <a:off x="8447080" y="3556726"/>
            <a:ext cx="696920" cy="184666"/>
          </a:xfrm>
          <a:prstGeom prst="rect">
            <a:avLst/>
          </a:prstGeom>
          <a:noFill/>
        </p:spPr>
        <p:txBody>
          <a:bodyPr vert="horz" wrap="square" lIns="0" tIns="0" rIns="0" bIns="0" rtlCol="0" anchor="ctr" anchorCtr="0">
            <a:spAutoFit/>
          </a:bodyPr>
          <a:lstStyle/>
          <a:p>
            <a:r>
              <a:rPr lang="es-MX" sz="1200" spc="-6" dirty="0">
                <a:solidFill>
                  <a:srgbClr val="1F497E"/>
                </a:solidFill>
                <a:latin typeface="Calibri" panose="020F0502020204030204" pitchFamily="34" charset="0"/>
              </a:rPr>
              <a:t>9/28/2015</a:t>
            </a:r>
          </a:p>
        </p:txBody>
      </p:sp>
      <p:sp>
        <p:nvSpPr>
          <p:cNvPr id="40" name="OTLSHAPE_M_8b6473a5a3b04edd853305916a6b10b7_Shape"/>
          <p:cNvSpPr/>
          <p:nvPr>
            <p:custDataLst>
              <p:tags r:id="rId40"/>
            </p:custDataLst>
          </p:nvPr>
        </p:nvSpPr>
        <p:spPr>
          <a:xfrm rot="16200000">
            <a:off x="8299443" y="3700748"/>
            <a:ext cx="123825" cy="123825"/>
          </a:xfrm>
          <a:prstGeom prst="flowChartMerge">
            <a:avLst/>
          </a:prstGeom>
          <a:solidFill>
            <a:srgbClr val="F79646"/>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42" name="Title 1"/>
          <p:cNvSpPr txBox="1">
            <a:spLocks/>
          </p:cNvSpPr>
          <p:nvPr/>
        </p:nvSpPr>
        <p:spPr>
          <a:xfrm>
            <a:off x="628650" y="719869"/>
            <a:ext cx="7886700" cy="103749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2000" dirty="0" smtClean="0"/>
              <a:t>Ejemplo: evento con conferencistas</a:t>
            </a:r>
          </a:p>
          <a:p>
            <a:r>
              <a:rPr lang="es-MX" sz="3300" dirty="0" smtClean="0"/>
              <a:t>Reflexiona</a:t>
            </a:r>
            <a:r>
              <a:rPr lang="es-MX" sz="3300" dirty="0"/>
              <a:t>, no es para solicitar pagos………</a:t>
            </a:r>
          </a:p>
        </p:txBody>
      </p:sp>
    </p:spTree>
    <p:custDataLst>
      <p:tags r:id="rId1"/>
    </p:custDataLst>
    <p:extLst>
      <p:ext uri="{BB962C8B-B14F-4D97-AF65-F5344CB8AC3E}">
        <p14:creationId xmlns:p14="http://schemas.microsoft.com/office/powerpoint/2010/main" val="1640443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OTLSHAPE_M_8b6473a5a3b04edd853305916a6b10b7_Connector1"/>
          <p:cNvCxnSpPr/>
          <p:nvPr>
            <p:custDataLst>
              <p:tags r:id="rId2"/>
            </p:custDataLst>
          </p:nvPr>
        </p:nvCxnSpPr>
        <p:spPr>
          <a:xfrm>
            <a:off x="8280393" y="3429001"/>
            <a:ext cx="0" cy="395573"/>
          </a:xfrm>
          <a:prstGeom prst="line">
            <a:avLst/>
          </a:prstGeom>
          <a:ln w="9525" cap="flat" cmpd="sng" algn="ctr">
            <a:solidFill>
              <a:srgbClr val="F79646">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OTLSHAPE_M_fedce176360c4fcebf261b998594b216_Connector1"/>
          <p:cNvCxnSpPr/>
          <p:nvPr>
            <p:custDataLst>
              <p:tags r:id="rId3"/>
            </p:custDataLst>
          </p:nvPr>
        </p:nvCxnSpPr>
        <p:spPr>
          <a:xfrm>
            <a:off x="7522832" y="3429000"/>
            <a:ext cx="0" cy="798926"/>
          </a:xfrm>
          <a:prstGeom prst="line">
            <a:avLst/>
          </a:prstGeom>
          <a:ln w="9525" cap="flat" cmpd="sng" algn="ctr">
            <a:solidFill>
              <a:srgbClr val="8064A2">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 name="OTLSHAPE_M_db01e147098e4875b5df776ba96a11b5_Connector1"/>
          <p:cNvCxnSpPr/>
          <p:nvPr>
            <p:custDataLst>
              <p:tags r:id="rId4"/>
            </p:custDataLst>
          </p:nvPr>
        </p:nvCxnSpPr>
        <p:spPr>
          <a:xfrm>
            <a:off x="4492589" y="3429000"/>
            <a:ext cx="0" cy="331629"/>
          </a:xfrm>
          <a:prstGeom prst="line">
            <a:avLst/>
          </a:prstGeom>
          <a:ln w="9525" cap="flat" cmpd="sng" algn="ctr">
            <a:solidFill>
              <a:srgbClr val="C0504D">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OTLSHAPE_M_c1e7a57665a241e9aca17ce95a23f9d5_Connector1"/>
          <p:cNvCxnSpPr/>
          <p:nvPr>
            <p:custDataLst>
              <p:tags r:id="rId5"/>
            </p:custDataLst>
          </p:nvPr>
        </p:nvCxnSpPr>
        <p:spPr>
          <a:xfrm>
            <a:off x="788960" y="3429000"/>
            <a:ext cx="0" cy="331629"/>
          </a:xfrm>
          <a:prstGeom prst="line">
            <a:avLst/>
          </a:prstGeom>
          <a:ln w="9525" cap="flat" cmpd="sng" algn="ctr">
            <a:solidFill>
              <a:srgbClr val="0072BC">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OTLSHAPE_M_2ebc3bae282d474b896515587e672a9a_Connector1"/>
          <p:cNvCxnSpPr/>
          <p:nvPr>
            <p:custDataLst>
              <p:tags r:id="rId6"/>
            </p:custDataLst>
          </p:nvPr>
        </p:nvCxnSpPr>
        <p:spPr>
          <a:xfrm>
            <a:off x="8112047" y="2811621"/>
            <a:ext cx="0" cy="331629"/>
          </a:xfrm>
          <a:prstGeom prst="line">
            <a:avLst/>
          </a:prstGeom>
          <a:ln w="9525" cap="flat" cmpd="sng" algn="ctr">
            <a:solidFill>
              <a:srgbClr val="4BACC6">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OTLSHAPE_M_74d454c6635c4f64aaec933c2a3186ec_Connector1"/>
          <p:cNvCxnSpPr/>
          <p:nvPr>
            <p:custDataLst>
              <p:tags r:id="rId7"/>
            </p:custDataLst>
          </p:nvPr>
        </p:nvCxnSpPr>
        <p:spPr>
          <a:xfrm>
            <a:off x="5923538" y="2811621"/>
            <a:ext cx="0" cy="331629"/>
          </a:xfrm>
          <a:prstGeom prst="line">
            <a:avLst/>
          </a:prstGeom>
          <a:ln w="9525" cap="flat" cmpd="sng" algn="ctr">
            <a:solidFill>
              <a:srgbClr val="9BBB59">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OTLSHAPE_M_87e0c5d8e57348abb5c0a2150a3872df_Connector1"/>
          <p:cNvCxnSpPr/>
          <p:nvPr>
            <p:custDataLst>
              <p:tags r:id="rId8"/>
            </p:custDataLst>
          </p:nvPr>
        </p:nvCxnSpPr>
        <p:spPr>
          <a:xfrm>
            <a:off x="1799041" y="2811621"/>
            <a:ext cx="0" cy="331629"/>
          </a:xfrm>
          <a:prstGeom prst="line">
            <a:avLst/>
          </a:prstGeom>
          <a:ln w="9525" cap="flat" cmpd="sng" algn="ctr">
            <a:solidFill>
              <a:srgbClr val="4F81BD">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OTLSHAPE_TB_00000000000000000000000000000000_LeftEndCaps"/>
          <p:cNvSpPr txBox="1"/>
          <p:nvPr>
            <p:custDataLst>
              <p:tags r:id="rId9"/>
            </p:custDataLst>
          </p:nvPr>
        </p:nvSpPr>
        <p:spPr>
          <a:xfrm>
            <a:off x="238125" y="3182251"/>
            <a:ext cx="352425" cy="207749"/>
          </a:xfrm>
          <a:prstGeom prst="rect">
            <a:avLst/>
          </a:prstGeom>
          <a:noFill/>
        </p:spPr>
        <p:txBody>
          <a:bodyPr vert="horz" wrap="square" lIns="0" tIns="0" rIns="0" bIns="0" rtlCol="0" anchor="ctr" anchorCtr="0">
            <a:spAutoFit/>
          </a:bodyPr>
          <a:lstStyle/>
          <a:p>
            <a:pPr algn="ctr"/>
            <a:r>
              <a:rPr lang="es-MX" sz="1350" b="1" spc="-28">
                <a:solidFill>
                  <a:srgbClr val="C0504D"/>
                </a:solidFill>
                <a:latin typeface="Calibri" panose="020F0502020204030204" pitchFamily="34" charset="0"/>
              </a:rPr>
              <a:t>2015</a:t>
            </a:r>
          </a:p>
        </p:txBody>
      </p:sp>
      <p:sp>
        <p:nvSpPr>
          <p:cNvPr id="3" name="OTLSHAPE_TB_00000000000000000000000000000000_RightEndCaps"/>
          <p:cNvSpPr txBox="1"/>
          <p:nvPr>
            <p:custDataLst>
              <p:tags r:id="rId10"/>
            </p:custDataLst>
          </p:nvPr>
        </p:nvSpPr>
        <p:spPr>
          <a:xfrm>
            <a:off x="8558276" y="3182251"/>
            <a:ext cx="352425" cy="207749"/>
          </a:xfrm>
          <a:prstGeom prst="rect">
            <a:avLst/>
          </a:prstGeom>
          <a:noFill/>
        </p:spPr>
        <p:txBody>
          <a:bodyPr vert="horz" wrap="square" lIns="0" tIns="0" rIns="0" bIns="0" rtlCol="0" anchor="ctr" anchorCtr="0">
            <a:spAutoFit/>
          </a:bodyPr>
          <a:lstStyle/>
          <a:p>
            <a:pPr algn="ctr"/>
            <a:r>
              <a:rPr lang="es-MX" sz="1350" b="1" spc="-28">
                <a:solidFill>
                  <a:srgbClr val="C0504D"/>
                </a:solidFill>
                <a:latin typeface="Calibri" panose="020F0502020204030204" pitchFamily="34" charset="0"/>
              </a:rPr>
              <a:t>2015</a:t>
            </a:r>
          </a:p>
        </p:txBody>
      </p:sp>
      <p:sp>
        <p:nvSpPr>
          <p:cNvPr id="4" name="OTLSHAPE_TB_00000000000000000000000000000000_ScaleContainer"/>
          <p:cNvSpPr/>
          <p:nvPr>
            <p:custDataLst>
              <p:tags r:id="rId11"/>
            </p:custDataLst>
          </p:nvPr>
        </p:nvSpPr>
        <p:spPr>
          <a:xfrm>
            <a:off x="700024" y="3143250"/>
            <a:ext cx="7753350" cy="285750"/>
          </a:xfrm>
          <a:prstGeom prst="rect">
            <a:avLst/>
          </a:prstGeom>
          <a:gradFill flip="none" rotWithShape="1">
            <a:gsLst>
              <a:gs pos="0">
                <a:srgbClr val="44546A"/>
              </a:gs>
              <a:gs pos="0">
                <a:schemeClr val="dk2"/>
              </a:gs>
            </a:gsLst>
            <a:lin ang="5400000" scaled="1"/>
            <a:tileRect/>
          </a:gradFill>
          <a:ln w="12700" cap="flat" cmpd="sng" algn="ctr">
            <a:noFill/>
            <a:prstDash val="solid"/>
            <a:miter lim="800000"/>
          </a:ln>
          <a:effectLst>
            <a:reflection blurRad="6350" stA="50000" endA="300" endPos="55500" dist="50800" dir="5400000" sy="-100000" algn="bl" rotWithShape="0"/>
          </a:effectLst>
          <a:scene3d>
            <a:camera prst="orthographicFront"/>
            <a:lightRig rig="threePt" dir="t">
              <a:rot lat="0" lon="0" rev="8700000"/>
            </a:lightRig>
          </a:scene3d>
          <a:sp3d>
            <a:bevelT w="165100" h="1905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5" name="OTLSHAPE_TB_00000000000000000000000000000000_ElapsedTime"/>
          <p:cNvSpPr/>
          <p:nvPr>
            <p:custDataLst>
              <p:tags r:id="rId12"/>
            </p:custDataLst>
          </p:nvPr>
        </p:nvSpPr>
        <p:spPr>
          <a:xfrm>
            <a:off x="700024" y="3371850"/>
            <a:ext cx="4467225" cy="57150"/>
          </a:xfrm>
          <a:prstGeom prst="rect">
            <a:avLst/>
          </a:prstGeom>
          <a:solidFill>
            <a:srgbClr val="FF0000">
              <a:alpha val="74902"/>
            </a:srgbClr>
          </a:solidFill>
          <a:ln w="12700" cap="flat" cmpd="sng" algn="ctr">
            <a:noFill/>
            <a:prstDash val="solid"/>
            <a:miter lim="800000"/>
          </a:ln>
          <a:effectLst/>
          <a:scene3d>
            <a:camera prst="orthographicFront"/>
            <a:lightRig rig="threePt" dir="t">
              <a:rot lat="0" lon="0" rev="0"/>
            </a:lightRig>
          </a:scene3d>
          <a:sp3d>
            <a:bevelT w="12700" h="139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6" name="OTLSHAPE_TB_00000000000000000000000000000000_TodayMarkerShape"/>
          <p:cNvSpPr/>
          <p:nvPr>
            <p:custDataLst>
              <p:tags r:id="rId13"/>
            </p:custDataLst>
          </p:nvPr>
        </p:nvSpPr>
        <p:spPr>
          <a:xfrm>
            <a:off x="5105335" y="3443161"/>
            <a:ext cx="85725" cy="95250"/>
          </a:xfrm>
          <a:prstGeom prst="triangle">
            <a:avLst/>
          </a:prstGeom>
          <a:solidFill>
            <a:srgbClr val="FF0000"/>
          </a:solidFill>
          <a:ln w="12700" cap="flat" cmpd="sng" algn="ctr">
            <a:noFill/>
            <a:prstDash val="solid"/>
            <a:miter lim="800000"/>
          </a:ln>
          <a:effectLst>
            <a:outerShdw>
              <a:scrgbClr r="0" g="0" b="0">
                <a:alpha val="50000"/>
              </a:scrgbClr>
            </a:outerShdw>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7" name="OTLSHAPE_TB_00000000000000000000000000000000_TodayMarkerText"/>
          <p:cNvSpPr txBox="1"/>
          <p:nvPr>
            <p:custDataLst>
              <p:tags r:id="rId14"/>
            </p:custDataLst>
          </p:nvPr>
        </p:nvSpPr>
        <p:spPr>
          <a:xfrm>
            <a:off x="5069166" y="3524772"/>
            <a:ext cx="190500" cy="138499"/>
          </a:xfrm>
          <a:prstGeom prst="rect">
            <a:avLst/>
          </a:prstGeom>
          <a:noFill/>
        </p:spPr>
        <p:txBody>
          <a:bodyPr vert="horz" wrap="square" lIns="0" tIns="0" rIns="0" bIns="0" rtlCol="0" anchor="ctr" anchorCtr="0">
            <a:spAutoFit/>
          </a:bodyPr>
          <a:lstStyle/>
          <a:p>
            <a:pPr algn="ctr"/>
            <a:r>
              <a:rPr lang="es-MX" sz="900" spc="-15">
                <a:solidFill>
                  <a:schemeClr val="dk1"/>
                </a:solidFill>
                <a:latin typeface="Calibri" panose="020F0502020204030204" pitchFamily="34" charset="0"/>
              </a:rPr>
              <a:t>Hoy</a:t>
            </a:r>
          </a:p>
        </p:txBody>
      </p:sp>
      <p:sp>
        <p:nvSpPr>
          <p:cNvPr id="8" name="OTLSHAPE_TB_00000000000000000000000000000000_TimescaleInterval1"/>
          <p:cNvSpPr txBox="1"/>
          <p:nvPr>
            <p:custDataLst>
              <p:tags r:id="rId15"/>
            </p:custDataLst>
          </p:nvPr>
        </p:nvSpPr>
        <p:spPr>
          <a:xfrm>
            <a:off x="747649" y="3216355"/>
            <a:ext cx="142875" cy="139541"/>
          </a:xfrm>
          <a:prstGeom prst="rect">
            <a:avLst/>
          </a:prstGeom>
          <a:noFill/>
        </p:spPr>
        <p:txBody>
          <a:bodyPr vert="horz" wrap="square" lIns="0" tIns="0" rIns="0" bIns="0" rtlCol="0" anchor="ctr" anchorCtr="0">
            <a:noAutofit/>
          </a:bodyPr>
          <a:lstStyle/>
          <a:p>
            <a:r>
              <a:rPr lang="es-MX" sz="900" spc="-11">
                <a:solidFill>
                  <a:schemeClr val="lt1"/>
                </a:solidFill>
                <a:latin typeface="Calibri" panose="020F0502020204030204" pitchFamily="34" charset="0"/>
              </a:rPr>
              <a:t>jul.</a:t>
            </a:r>
          </a:p>
        </p:txBody>
      </p:sp>
      <p:cxnSp>
        <p:nvCxnSpPr>
          <p:cNvPr id="9" name="OTLSHAPE_TB_00000000000000000000000000000000_Separator1"/>
          <p:cNvCxnSpPr/>
          <p:nvPr>
            <p:custDataLst>
              <p:tags r:id="rId16"/>
            </p:custDataLst>
          </p:nvPr>
        </p:nvCxnSpPr>
        <p:spPr>
          <a:xfrm>
            <a:off x="3309398" y="3209925"/>
            <a:ext cx="0" cy="1524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OTLSHAPE_TB_00000000000000000000000000000000_TimescaleInterval2"/>
          <p:cNvSpPr txBox="1"/>
          <p:nvPr>
            <p:custDataLst>
              <p:tags r:id="rId17"/>
            </p:custDataLst>
          </p:nvPr>
        </p:nvSpPr>
        <p:spPr>
          <a:xfrm>
            <a:off x="3357025" y="3216355"/>
            <a:ext cx="200025" cy="139541"/>
          </a:xfrm>
          <a:prstGeom prst="rect">
            <a:avLst/>
          </a:prstGeom>
          <a:noFill/>
        </p:spPr>
        <p:txBody>
          <a:bodyPr vert="horz" wrap="square" lIns="0" tIns="0" rIns="0" bIns="0" rtlCol="0" anchor="ctr" anchorCtr="0">
            <a:noAutofit/>
          </a:bodyPr>
          <a:lstStyle/>
          <a:p>
            <a:r>
              <a:rPr lang="es-MX" sz="900" spc="-12">
                <a:solidFill>
                  <a:schemeClr val="lt1"/>
                </a:solidFill>
                <a:latin typeface="Calibri" panose="020F0502020204030204" pitchFamily="34" charset="0"/>
              </a:rPr>
              <a:t>ago.</a:t>
            </a:r>
          </a:p>
        </p:txBody>
      </p:sp>
      <p:cxnSp>
        <p:nvCxnSpPr>
          <p:cNvPr id="11" name="OTLSHAPE_TB_00000000000000000000000000000000_Separator2"/>
          <p:cNvCxnSpPr/>
          <p:nvPr>
            <p:custDataLst>
              <p:tags r:id="rId18"/>
            </p:custDataLst>
          </p:nvPr>
        </p:nvCxnSpPr>
        <p:spPr>
          <a:xfrm>
            <a:off x="5918774" y="3209925"/>
            <a:ext cx="0" cy="1524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OTLSHAPE_TB_00000000000000000000000000000000_TimescaleInterval3"/>
          <p:cNvSpPr txBox="1"/>
          <p:nvPr>
            <p:custDataLst>
              <p:tags r:id="rId19"/>
            </p:custDataLst>
          </p:nvPr>
        </p:nvSpPr>
        <p:spPr>
          <a:xfrm>
            <a:off x="5966400" y="3216355"/>
            <a:ext cx="190500" cy="139541"/>
          </a:xfrm>
          <a:prstGeom prst="rect">
            <a:avLst/>
          </a:prstGeom>
          <a:noFill/>
        </p:spPr>
        <p:txBody>
          <a:bodyPr vert="horz" wrap="square" lIns="0" tIns="0" rIns="0" bIns="0" rtlCol="0" anchor="ctr" anchorCtr="0">
            <a:noAutofit/>
          </a:bodyPr>
          <a:lstStyle/>
          <a:p>
            <a:r>
              <a:rPr lang="es-MX" sz="900" spc="-12">
                <a:solidFill>
                  <a:schemeClr val="lt1"/>
                </a:solidFill>
                <a:latin typeface="Calibri" panose="020F0502020204030204" pitchFamily="34" charset="0"/>
              </a:rPr>
              <a:t>sep.</a:t>
            </a:r>
          </a:p>
        </p:txBody>
      </p:sp>
      <p:sp>
        <p:nvSpPr>
          <p:cNvPr id="20" name="OTLSHAPE_M_87e0c5d8e57348abb5c0a2150a3872df_Title"/>
          <p:cNvSpPr txBox="1"/>
          <p:nvPr>
            <p:custDataLst>
              <p:tags r:id="rId20"/>
            </p:custDataLst>
          </p:nvPr>
        </p:nvSpPr>
        <p:spPr>
          <a:xfrm>
            <a:off x="1311391" y="2070211"/>
            <a:ext cx="1774709" cy="738664"/>
          </a:xfrm>
          <a:prstGeom prst="rect">
            <a:avLst/>
          </a:prstGeom>
          <a:noFill/>
        </p:spPr>
        <p:txBody>
          <a:bodyPr vert="horz" wrap="square" lIns="0" tIns="0" rIns="0" bIns="0" rtlCol="0" anchor="ctr" anchorCtr="0">
            <a:spAutoFit/>
          </a:bodyPr>
          <a:lstStyle/>
          <a:p>
            <a:r>
              <a:rPr lang="es-MX" sz="2400" b="1" spc="-5" dirty="0">
                <a:solidFill>
                  <a:schemeClr val="dk1"/>
                </a:solidFill>
                <a:latin typeface="Calibri" panose="020F0502020204030204" pitchFamily="34" charset="0"/>
              </a:rPr>
              <a:t>Autorización Reflexión</a:t>
            </a:r>
          </a:p>
        </p:txBody>
      </p:sp>
      <p:sp>
        <p:nvSpPr>
          <p:cNvPr id="21" name="OTLSHAPE_M_87e0c5d8e57348abb5c0a2150a3872df_Date"/>
          <p:cNvSpPr txBox="1"/>
          <p:nvPr>
            <p:custDataLst>
              <p:tags r:id="rId21"/>
            </p:custDataLst>
          </p:nvPr>
        </p:nvSpPr>
        <p:spPr>
          <a:xfrm>
            <a:off x="1965728" y="2830857"/>
            <a:ext cx="750234" cy="184666"/>
          </a:xfrm>
          <a:prstGeom prst="rect">
            <a:avLst/>
          </a:prstGeom>
          <a:noFill/>
        </p:spPr>
        <p:txBody>
          <a:bodyPr vert="horz" wrap="square" lIns="0" tIns="0" rIns="0" bIns="0" rtlCol="0" anchor="ctr" anchorCtr="0">
            <a:spAutoFit/>
          </a:bodyPr>
          <a:lstStyle/>
          <a:p>
            <a:r>
              <a:rPr lang="es-MX" sz="1200" spc="-6" dirty="0">
                <a:solidFill>
                  <a:srgbClr val="1F497E"/>
                </a:solidFill>
                <a:latin typeface="Calibri" panose="020F0502020204030204" pitchFamily="34" charset="0"/>
              </a:rPr>
              <a:t>7/13/2015</a:t>
            </a:r>
          </a:p>
        </p:txBody>
      </p:sp>
      <p:sp>
        <p:nvSpPr>
          <p:cNvPr id="22" name="OTLSHAPE_M_87e0c5d8e57348abb5c0a2150a3872df_Shape"/>
          <p:cNvSpPr/>
          <p:nvPr>
            <p:custDataLst>
              <p:tags r:id="rId22"/>
            </p:custDataLst>
          </p:nvPr>
        </p:nvSpPr>
        <p:spPr>
          <a:xfrm rot="16200000">
            <a:off x="1818091" y="2811621"/>
            <a:ext cx="123825" cy="123825"/>
          </a:xfrm>
          <a:prstGeom prst="flowChartMerge">
            <a:avLst/>
          </a:prstGeom>
          <a:solidFill>
            <a:srgbClr val="4F81BD"/>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23" name="OTLSHAPE_M_74d454c6635c4f64aaec933c2a3186ec_Title"/>
          <p:cNvSpPr txBox="1"/>
          <p:nvPr>
            <p:custDataLst>
              <p:tags r:id="rId23"/>
            </p:custDataLst>
          </p:nvPr>
        </p:nvSpPr>
        <p:spPr>
          <a:xfrm>
            <a:off x="5347275" y="2183565"/>
            <a:ext cx="1419226" cy="461665"/>
          </a:xfrm>
          <a:prstGeom prst="rect">
            <a:avLst/>
          </a:prstGeom>
          <a:noFill/>
        </p:spPr>
        <p:txBody>
          <a:bodyPr vert="horz" wrap="square" lIns="0" tIns="0" rIns="0" bIns="0" rtlCol="0" anchor="ctr" anchorCtr="0">
            <a:spAutoFit/>
          </a:bodyPr>
          <a:lstStyle/>
          <a:p>
            <a:r>
              <a:rPr lang="es-MX" sz="1500" b="1" spc="-3" dirty="0">
                <a:solidFill>
                  <a:schemeClr val="dk1"/>
                </a:solidFill>
                <a:latin typeface="Calibri" panose="020F0502020204030204" pitchFamily="34" charset="0"/>
              </a:rPr>
              <a:t>Solicitud de cesta de compra</a:t>
            </a:r>
          </a:p>
        </p:txBody>
      </p:sp>
      <p:sp>
        <p:nvSpPr>
          <p:cNvPr id="24" name="OTLSHAPE_M_74d454c6635c4f64aaec933c2a3186ec_Date"/>
          <p:cNvSpPr txBox="1"/>
          <p:nvPr>
            <p:custDataLst>
              <p:tags r:id="rId24"/>
            </p:custDataLst>
          </p:nvPr>
        </p:nvSpPr>
        <p:spPr>
          <a:xfrm>
            <a:off x="6090225" y="2830857"/>
            <a:ext cx="676275" cy="184666"/>
          </a:xfrm>
          <a:prstGeom prst="rect">
            <a:avLst/>
          </a:prstGeom>
          <a:noFill/>
        </p:spPr>
        <p:txBody>
          <a:bodyPr vert="horz" wrap="square" lIns="0" tIns="0" rIns="0" bIns="0" rtlCol="0" anchor="ctr" anchorCtr="0">
            <a:spAutoFit/>
          </a:bodyPr>
          <a:lstStyle/>
          <a:p>
            <a:r>
              <a:rPr lang="es-MX" sz="1200" spc="-6" dirty="0">
                <a:solidFill>
                  <a:srgbClr val="1F497E"/>
                </a:solidFill>
                <a:latin typeface="Calibri" panose="020F0502020204030204" pitchFamily="34" charset="0"/>
              </a:rPr>
              <a:t>8/31/2015</a:t>
            </a:r>
          </a:p>
        </p:txBody>
      </p:sp>
      <p:sp>
        <p:nvSpPr>
          <p:cNvPr id="25" name="OTLSHAPE_M_74d454c6635c4f64aaec933c2a3186ec_Shape"/>
          <p:cNvSpPr/>
          <p:nvPr>
            <p:custDataLst>
              <p:tags r:id="rId25"/>
            </p:custDataLst>
          </p:nvPr>
        </p:nvSpPr>
        <p:spPr>
          <a:xfrm rot="16200000">
            <a:off x="5942588" y="2811621"/>
            <a:ext cx="123825" cy="123825"/>
          </a:xfrm>
          <a:prstGeom prst="flowChartMerge">
            <a:avLst/>
          </a:prstGeom>
          <a:solidFill>
            <a:srgbClr val="9BBB59"/>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26" name="OTLSHAPE_M_2ebc3bae282d474b896515587e672a9a_Title"/>
          <p:cNvSpPr txBox="1"/>
          <p:nvPr>
            <p:custDataLst>
              <p:tags r:id="rId26"/>
            </p:custDataLst>
          </p:nvPr>
        </p:nvSpPr>
        <p:spPr>
          <a:xfrm>
            <a:off x="8141574" y="2309295"/>
            <a:ext cx="801692" cy="461665"/>
          </a:xfrm>
          <a:prstGeom prst="rect">
            <a:avLst/>
          </a:prstGeom>
          <a:noFill/>
        </p:spPr>
        <p:txBody>
          <a:bodyPr vert="horz" wrap="square" lIns="0" tIns="0" rIns="0" bIns="0" rtlCol="0" anchor="ctr" anchorCtr="0">
            <a:spAutoFit/>
          </a:bodyPr>
          <a:lstStyle/>
          <a:p>
            <a:r>
              <a:rPr lang="es-MX" sz="1500" b="1" spc="-3" dirty="0">
                <a:solidFill>
                  <a:schemeClr val="dk1"/>
                </a:solidFill>
                <a:latin typeface="Calibri" panose="020F0502020204030204" pitchFamily="34" charset="0"/>
              </a:rPr>
              <a:t>Uso del servicio </a:t>
            </a:r>
          </a:p>
        </p:txBody>
      </p:sp>
      <p:sp>
        <p:nvSpPr>
          <p:cNvPr id="27" name="OTLSHAPE_M_2ebc3bae282d474b896515587e672a9a_Date"/>
          <p:cNvSpPr txBox="1"/>
          <p:nvPr>
            <p:custDataLst>
              <p:tags r:id="rId27"/>
            </p:custDataLst>
          </p:nvPr>
        </p:nvSpPr>
        <p:spPr>
          <a:xfrm>
            <a:off x="8278734" y="2830857"/>
            <a:ext cx="700088" cy="184666"/>
          </a:xfrm>
          <a:prstGeom prst="rect">
            <a:avLst/>
          </a:prstGeom>
          <a:noFill/>
        </p:spPr>
        <p:txBody>
          <a:bodyPr vert="horz" wrap="square" lIns="0" tIns="0" rIns="0" bIns="0" rtlCol="0" anchor="ctr" anchorCtr="0">
            <a:spAutoFit/>
          </a:bodyPr>
          <a:lstStyle/>
          <a:p>
            <a:r>
              <a:rPr lang="es-MX" sz="1200" spc="-6" dirty="0">
                <a:solidFill>
                  <a:srgbClr val="1F497E"/>
                </a:solidFill>
                <a:latin typeface="Calibri" panose="020F0502020204030204" pitchFamily="34" charset="0"/>
              </a:rPr>
              <a:t>9/26/2015</a:t>
            </a:r>
          </a:p>
        </p:txBody>
      </p:sp>
      <p:sp>
        <p:nvSpPr>
          <p:cNvPr id="28" name="OTLSHAPE_M_2ebc3bae282d474b896515587e672a9a_Shape"/>
          <p:cNvSpPr/>
          <p:nvPr>
            <p:custDataLst>
              <p:tags r:id="rId28"/>
            </p:custDataLst>
          </p:nvPr>
        </p:nvSpPr>
        <p:spPr>
          <a:xfrm rot="16200000">
            <a:off x="8131097" y="2811621"/>
            <a:ext cx="123825" cy="123825"/>
          </a:xfrm>
          <a:prstGeom prst="flowChartMerge">
            <a:avLst/>
          </a:prstGeom>
          <a:solidFill>
            <a:srgbClr val="4BACC6"/>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29" name="OTLSHAPE_M_c1e7a57665a241e9aca17ce95a23f9d5_Title"/>
          <p:cNvSpPr txBox="1"/>
          <p:nvPr>
            <p:custDataLst>
              <p:tags r:id="rId29"/>
            </p:custDataLst>
          </p:nvPr>
        </p:nvSpPr>
        <p:spPr>
          <a:xfrm>
            <a:off x="224128" y="3841101"/>
            <a:ext cx="1292825" cy="738664"/>
          </a:xfrm>
          <a:prstGeom prst="rect">
            <a:avLst/>
          </a:prstGeom>
          <a:noFill/>
        </p:spPr>
        <p:txBody>
          <a:bodyPr vert="horz" wrap="square" lIns="0" tIns="0" rIns="0" bIns="0" rtlCol="0" anchor="ctr" anchorCtr="0">
            <a:spAutoFit/>
          </a:bodyPr>
          <a:lstStyle/>
          <a:p>
            <a:r>
              <a:rPr lang="es-MX" sz="2400" b="1" spc="-5" dirty="0">
                <a:solidFill>
                  <a:srgbClr val="00B0F0"/>
                </a:solidFill>
                <a:latin typeface="Calibri" panose="020F0502020204030204" pitchFamily="34" charset="0"/>
              </a:rPr>
              <a:t>Inicio</a:t>
            </a:r>
            <a:r>
              <a:rPr lang="es-MX" sz="1200" b="1" spc="-5" dirty="0">
                <a:solidFill>
                  <a:srgbClr val="00B0F0"/>
                </a:solidFill>
                <a:latin typeface="Calibri" panose="020F0502020204030204" pitchFamily="34" charset="0"/>
              </a:rPr>
              <a:t> </a:t>
            </a:r>
            <a:r>
              <a:rPr lang="es-MX" sz="2400" b="1" spc="-5" dirty="0">
                <a:solidFill>
                  <a:srgbClr val="00B0F0"/>
                </a:solidFill>
                <a:latin typeface="Calibri" panose="020F0502020204030204" pitchFamily="34" charset="0"/>
              </a:rPr>
              <a:t>Reflexión</a:t>
            </a:r>
          </a:p>
        </p:txBody>
      </p:sp>
      <p:sp>
        <p:nvSpPr>
          <p:cNvPr id="30" name="OTLSHAPE_M_c1e7a57665a241e9aca17ce95a23f9d5_Date"/>
          <p:cNvSpPr txBox="1"/>
          <p:nvPr>
            <p:custDataLst>
              <p:tags r:id="rId30"/>
            </p:custDataLst>
          </p:nvPr>
        </p:nvSpPr>
        <p:spPr>
          <a:xfrm>
            <a:off x="955648" y="3556726"/>
            <a:ext cx="733748" cy="184666"/>
          </a:xfrm>
          <a:prstGeom prst="rect">
            <a:avLst/>
          </a:prstGeom>
          <a:noFill/>
        </p:spPr>
        <p:txBody>
          <a:bodyPr vert="horz" wrap="square" lIns="0" tIns="0" rIns="0" bIns="0" rtlCol="0" anchor="ctr" anchorCtr="0">
            <a:spAutoFit/>
          </a:bodyPr>
          <a:lstStyle/>
          <a:p>
            <a:r>
              <a:rPr lang="es-MX" sz="1200" spc="-6" dirty="0">
                <a:solidFill>
                  <a:srgbClr val="1F497E"/>
                </a:solidFill>
                <a:latin typeface="Calibri" panose="020F0502020204030204" pitchFamily="34" charset="0"/>
              </a:rPr>
              <a:t>7/1/2015</a:t>
            </a:r>
          </a:p>
        </p:txBody>
      </p:sp>
      <p:sp>
        <p:nvSpPr>
          <p:cNvPr id="31" name="OTLSHAPE_M_c1e7a57665a241e9aca17ce95a23f9d5_Shape"/>
          <p:cNvSpPr/>
          <p:nvPr>
            <p:custDataLst>
              <p:tags r:id="rId31"/>
            </p:custDataLst>
          </p:nvPr>
        </p:nvSpPr>
        <p:spPr>
          <a:xfrm rot="16200000">
            <a:off x="808010" y="3636804"/>
            <a:ext cx="123825" cy="123825"/>
          </a:xfrm>
          <a:prstGeom prst="flowChartMerge">
            <a:avLst/>
          </a:prstGeom>
          <a:solidFill>
            <a:srgbClr val="0072BC"/>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32" name="OTLSHAPE_M_db01e147098e4875b5df776ba96a11b5_Title"/>
          <p:cNvSpPr txBox="1"/>
          <p:nvPr>
            <p:custDataLst>
              <p:tags r:id="rId32"/>
            </p:custDataLst>
          </p:nvPr>
        </p:nvSpPr>
        <p:spPr>
          <a:xfrm>
            <a:off x="3870607" y="3800510"/>
            <a:ext cx="1296642" cy="623248"/>
          </a:xfrm>
          <a:prstGeom prst="rect">
            <a:avLst/>
          </a:prstGeom>
          <a:noFill/>
        </p:spPr>
        <p:txBody>
          <a:bodyPr vert="horz" wrap="square" lIns="0" tIns="0" rIns="0" bIns="0" rtlCol="0" anchor="ctr" anchorCtr="0">
            <a:spAutoFit/>
          </a:bodyPr>
          <a:lstStyle/>
          <a:p>
            <a:r>
              <a:rPr lang="es-MX" sz="1350" b="1" spc="-3" dirty="0">
                <a:solidFill>
                  <a:schemeClr val="dk1"/>
                </a:solidFill>
                <a:latin typeface="Calibri" panose="020F0502020204030204" pitchFamily="34" charset="0"/>
              </a:rPr>
              <a:t>Firma carta </a:t>
            </a:r>
          </a:p>
          <a:p>
            <a:r>
              <a:rPr lang="es-MX" sz="1350" b="1" spc="-3" dirty="0">
                <a:solidFill>
                  <a:schemeClr val="dk1"/>
                </a:solidFill>
                <a:latin typeface="Calibri" panose="020F0502020204030204" pitchFamily="34" charset="0"/>
              </a:rPr>
              <a:t>compromiso con conferencistas</a:t>
            </a:r>
          </a:p>
        </p:txBody>
      </p:sp>
      <p:sp>
        <p:nvSpPr>
          <p:cNvPr id="33" name="OTLSHAPE_M_db01e147098e4875b5df776ba96a11b5_Date"/>
          <p:cNvSpPr txBox="1"/>
          <p:nvPr>
            <p:custDataLst>
              <p:tags r:id="rId33"/>
            </p:custDataLst>
          </p:nvPr>
        </p:nvSpPr>
        <p:spPr>
          <a:xfrm>
            <a:off x="3836981" y="3579145"/>
            <a:ext cx="674659" cy="184666"/>
          </a:xfrm>
          <a:prstGeom prst="rect">
            <a:avLst/>
          </a:prstGeom>
          <a:noFill/>
        </p:spPr>
        <p:txBody>
          <a:bodyPr vert="horz" wrap="square" lIns="0" tIns="0" rIns="0" bIns="0" rtlCol="0" anchor="ctr" anchorCtr="0">
            <a:spAutoFit/>
          </a:bodyPr>
          <a:lstStyle/>
          <a:p>
            <a:r>
              <a:rPr lang="es-MX" sz="1200" spc="-6" dirty="0">
                <a:solidFill>
                  <a:srgbClr val="1F497E"/>
                </a:solidFill>
                <a:latin typeface="Calibri" panose="020F0502020204030204" pitchFamily="34" charset="0"/>
              </a:rPr>
              <a:t>8/14/2015</a:t>
            </a:r>
          </a:p>
        </p:txBody>
      </p:sp>
      <p:sp>
        <p:nvSpPr>
          <p:cNvPr id="34" name="OTLSHAPE_M_db01e147098e4875b5df776ba96a11b5_Shape"/>
          <p:cNvSpPr/>
          <p:nvPr>
            <p:custDataLst>
              <p:tags r:id="rId34"/>
            </p:custDataLst>
          </p:nvPr>
        </p:nvSpPr>
        <p:spPr>
          <a:xfrm rot="16200000">
            <a:off x="4511639" y="3636804"/>
            <a:ext cx="123825" cy="123825"/>
          </a:xfrm>
          <a:prstGeom prst="flowChartMerge">
            <a:avLst/>
          </a:prstGeom>
          <a:solidFill>
            <a:srgbClr val="C0504D"/>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35" name="OTLSHAPE_M_fedce176360c4fcebf261b998594b216_Title"/>
          <p:cNvSpPr txBox="1"/>
          <p:nvPr>
            <p:custDataLst>
              <p:tags r:id="rId35"/>
            </p:custDataLst>
          </p:nvPr>
        </p:nvSpPr>
        <p:spPr>
          <a:xfrm>
            <a:off x="7373859" y="4282843"/>
            <a:ext cx="819150" cy="461665"/>
          </a:xfrm>
          <a:prstGeom prst="rect">
            <a:avLst/>
          </a:prstGeom>
          <a:noFill/>
        </p:spPr>
        <p:txBody>
          <a:bodyPr vert="horz" wrap="square" lIns="0" tIns="0" rIns="0" bIns="0" rtlCol="0" anchor="ctr" anchorCtr="0">
            <a:spAutoFit/>
          </a:bodyPr>
          <a:lstStyle/>
          <a:p>
            <a:r>
              <a:rPr lang="es-MX" sz="1500" b="1" spc="-5" dirty="0">
                <a:solidFill>
                  <a:schemeClr val="dk1"/>
                </a:solidFill>
                <a:latin typeface="Calibri" panose="020F0502020204030204" pitchFamily="34" charset="0"/>
              </a:rPr>
              <a:t>Firma de contratos</a:t>
            </a:r>
          </a:p>
        </p:txBody>
      </p:sp>
      <p:sp>
        <p:nvSpPr>
          <p:cNvPr id="36" name="OTLSHAPE_M_fedce176360c4fcebf261b998594b216_Date"/>
          <p:cNvSpPr txBox="1"/>
          <p:nvPr>
            <p:custDataLst>
              <p:tags r:id="rId36"/>
            </p:custDataLst>
          </p:nvPr>
        </p:nvSpPr>
        <p:spPr>
          <a:xfrm>
            <a:off x="6843132" y="4070718"/>
            <a:ext cx="670176" cy="184666"/>
          </a:xfrm>
          <a:prstGeom prst="rect">
            <a:avLst/>
          </a:prstGeom>
          <a:noFill/>
        </p:spPr>
        <p:txBody>
          <a:bodyPr vert="horz" wrap="square" lIns="0" tIns="0" rIns="0" bIns="0" rtlCol="0" anchor="ctr" anchorCtr="0">
            <a:spAutoFit/>
          </a:bodyPr>
          <a:lstStyle/>
          <a:p>
            <a:r>
              <a:rPr lang="es-MX" sz="1200" spc="-6" dirty="0">
                <a:solidFill>
                  <a:srgbClr val="1F497E"/>
                </a:solidFill>
                <a:latin typeface="Calibri" panose="020F0502020204030204" pitchFamily="34" charset="0"/>
              </a:rPr>
              <a:t>9/19/2015</a:t>
            </a:r>
          </a:p>
        </p:txBody>
      </p:sp>
      <p:sp>
        <p:nvSpPr>
          <p:cNvPr id="37" name="OTLSHAPE_M_fedce176360c4fcebf261b998594b216_Shape"/>
          <p:cNvSpPr/>
          <p:nvPr>
            <p:custDataLst>
              <p:tags r:id="rId37"/>
            </p:custDataLst>
          </p:nvPr>
        </p:nvSpPr>
        <p:spPr>
          <a:xfrm rot="16200000">
            <a:off x="7541882" y="4104101"/>
            <a:ext cx="123825" cy="123825"/>
          </a:xfrm>
          <a:prstGeom prst="flowChartMerge">
            <a:avLst/>
          </a:prstGeom>
          <a:solidFill>
            <a:srgbClr val="8064A2"/>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38" name="OTLSHAPE_M_8b6473a5a3b04edd853305916a6b10b7_Title"/>
          <p:cNvSpPr txBox="1"/>
          <p:nvPr>
            <p:custDataLst>
              <p:tags r:id="rId38"/>
            </p:custDataLst>
          </p:nvPr>
        </p:nvSpPr>
        <p:spPr>
          <a:xfrm>
            <a:off x="8447081" y="3909840"/>
            <a:ext cx="633345" cy="692497"/>
          </a:xfrm>
          <a:prstGeom prst="rect">
            <a:avLst/>
          </a:prstGeom>
          <a:noFill/>
        </p:spPr>
        <p:txBody>
          <a:bodyPr vert="horz" wrap="square" lIns="0" tIns="0" rIns="0" bIns="0" rtlCol="0" anchor="ctr" anchorCtr="0">
            <a:spAutoFit/>
          </a:bodyPr>
          <a:lstStyle/>
          <a:p>
            <a:r>
              <a:rPr lang="es-MX" sz="1500" b="1" dirty="0">
                <a:solidFill>
                  <a:schemeClr val="dk1"/>
                </a:solidFill>
                <a:latin typeface="Calibri" panose="020F0502020204030204" pitchFamily="34" charset="0"/>
              </a:rPr>
              <a:t>Inicio del evento</a:t>
            </a:r>
          </a:p>
        </p:txBody>
      </p:sp>
      <p:sp>
        <p:nvSpPr>
          <p:cNvPr id="39" name="OTLSHAPE_M_8b6473a5a3b04edd853305916a6b10b7_Date"/>
          <p:cNvSpPr txBox="1"/>
          <p:nvPr>
            <p:custDataLst>
              <p:tags r:id="rId39"/>
            </p:custDataLst>
          </p:nvPr>
        </p:nvSpPr>
        <p:spPr>
          <a:xfrm>
            <a:off x="8447080" y="3556726"/>
            <a:ext cx="696920" cy="184666"/>
          </a:xfrm>
          <a:prstGeom prst="rect">
            <a:avLst/>
          </a:prstGeom>
          <a:noFill/>
        </p:spPr>
        <p:txBody>
          <a:bodyPr vert="horz" wrap="square" lIns="0" tIns="0" rIns="0" bIns="0" rtlCol="0" anchor="ctr" anchorCtr="0">
            <a:spAutoFit/>
          </a:bodyPr>
          <a:lstStyle/>
          <a:p>
            <a:r>
              <a:rPr lang="es-MX" sz="1200" spc="-6" dirty="0">
                <a:solidFill>
                  <a:srgbClr val="1F497E"/>
                </a:solidFill>
                <a:latin typeface="Calibri" panose="020F0502020204030204" pitchFamily="34" charset="0"/>
              </a:rPr>
              <a:t>9/28/2015</a:t>
            </a:r>
          </a:p>
        </p:txBody>
      </p:sp>
      <p:sp>
        <p:nvSpPr>
          <p:cNvPr id="40" name="OTLSHAPE_M_8b6473a5a3b04edd853305916a6b10b7_Shape"/>
          <p:cNvSpPr/>
          <p:nvPr>
            <p:custDataLst>
              <p:tags r:id="rId40"/>
            </p:custDataLst>
          </p:nvPr>
        </p:nvSpPr>
        <p:spPr>
          <a:xfrm rot="16200000">
            <a:off x="8299443" y="3700748"/>
            <a:ext cx="123825" cy="123825"/>
          </a:xfrm>
          <a:prstGeom prst="flowChartMerge">
            <a:avLst/>
          </a:prstGeom>
          <a:solidFill>
            <a:srgbClr val="F79646"/>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41" name="Title 1"/>
          <p:cNvSpPr txBox="1">
            <a:spLocks/>
          </p:cNvSpPr>
          <p:nvPr/>
        </p:nvSpPr>
        <p:spPr>
          <a:xfrm>
            <a:off x="628650" y="1131094"/>
            <a:ext cx="7886700" cy="6262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3300" dirty="0"/>
              <a:t>…..es asignación de recursos</a:t>
            </a:r>
          </a:p>
        </p:txBody>
      </p:sp>
    </p:spTree>
    <p:custDataLst>
      <p:tags r:id="rId1"/>
    </p:custDataLst>
    <p:extLst>
      <p:ext uri="{BB962C8B-B14F-4D97-AF65-F5344CB8AC3E}">
        <p14:creationId xmlns:p14="http://schemas.microsoft.com/office/powerpoint/2010/main" val="5880157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400" y="0"/>
            <a:ext cx="7188201" cy="1143000"/>
          </a:xfrm>
        </p:spPr>
        <p:txBody>
          <a:bodyPr/>
          <a:lstStyle/>
          <a:p>
            <a:pPr algn="l"/>
            <a:r>
              <a:rPr lang="es-MX" sz="2400" dirty="0"/>
              <a:t>4</a:t>
            </a:r>
            <a:r>
              <a:rPr lang="es-MX" sz="2400" dirty="0" smtClean="0"/>
              <a:t>. Información para la toma de decisiones</a:t>
            </a:r>
            <a:endParaRPr lang="es-MX" sz="2400" dirty="0"/>
          </a:p>
        </p:txBody>
      </p:sp>
      <p:sp>
        <p:nvSpPr>
          <p:cNvPr id="3" name="Content Placeholder 2"/>
          <p:cNvSpPr>
            <a:spLocks noGrp="1"/>
          </p:cNvSpPr>
          <p:nvPr>
            <p:ph idx="1"/>
          </p:nvPr>
        </p:nvSpPr>
        <p:spPr>
          <a:xfrm>
            <a:off x="628650" y="1378039"/>
            <a:ext cx="7886700" cy="4359821"/>
          </a:xfrm>
        </p:spPr>
        <p:txBody>
          <a:bodyPr>
            <a:normAutofit fontScale="92500" lnSpcReduction="10000"/>
          </a:bodyPr>
          <a:lstStyle/>
          <a:p>
            <a:r>
              <a:rPr lang="es-MX" dirty="0" smtClean="0"/>
              <a:t>Visibilidad de los proyectos realizados por tipo de egreso, por institución, por Campus, por monto, por estatus, etc…..</a:t>
            </a:r>
          </a:p>
          <a:p>
            <a:pPr lvl="1"/>
            <a:r>
              <a:rPr lang="es-MX" dirty="0" smtClean="0"/>
              <a:t>Ejemplo: reflexiones de Educación Continua al 19 de agosto</a:t>
            </a:r>
          </a:p>
          <a:p>
            <a:endParaRPr lang="es-MX" dirty="0" smtClean="0"/>
          </a:p>
          <a:p>
            <a:endParaRPr lang="es-MX" dirty="0" smtClean="0"/>
          </a:p>
          <a:p>
            <a:endParaRPr lang="es-MX" dirty="0"/>
          </a:p>
          <a:p>
            <a:endParaRPr lang="es-MX" dirty="0" smtClean="0"/>
          </a:p>
          <a:p>
            <a:endParaRPr lang="es-MX" dirty="0" smtClean="0"/>
          </a:p>
          <a:p>
            <a:r>
              <a:rPr lang="es-MX" dirty="0" smtClean="0"/>
              <a:t>Reportes de reflexiona insumo para la planeación 15-16</a:t>
            </a:r>
          </a:p>
          <a:p>
            <a:pPr lvl="1"/>
            <a:r>
              <a:rPr lang="es-MX" dirty="0" smtClean="0"/>
              <a:t>Presupuesto Base cero</a:t>
            </a:r>
          </a:p>
          <a:p>
            <a:pPr lvl="1"/>
            <a:r>
              <a:rPr lang="es-MX" dirty="0" smtClean="0"/>
              <a:t>¿Qué hicimos el año pasado y volveremos a realizar?</a:t>
            </a:r>
          </a:p>
          <a:p>
            <a:pPr lvl="1"/>
            <a:r>
              <a:rPr lang="es-MX" dirty="0" smtClean="0"/>
              <a:t>¿Cuáles fueron los resultados de lo que dijimos que haríamos?</a:t>
            </a:r>
          </a:p>
          <a:p>
            <a:endParaRPr lang="es-MX" dirty="0"/>
          </a:p>
        </p:txBody>
      </p:sp>
      <p:graphicFrame>
        <p:nvGraphicFramePr>
          <p:cNvPr id="4" name="Table 3"/>
          <p:cNvGraphicFramePr>
            <a:graphicFrameLocks noGrp="1"/>
          </p:cNvGraphicFramePr>
          <p:nvPr>
            <p:extLst>
              <p:ext uri="{D42A27DB-BD31-4B8C-83A1-F6EECF244321}">
                <p14:modId xmlns:p14="http://schemas.microsoft.com/office/powerpoint/2010/main" val="117534162"/>
              </p:ext>
            </p:extLst>
          </p:nvPr>
        </p:nvGraphicFramePr>
        <p:xfrm>
          <a:off x="3017521" y="2562113"/>
          <a:ext cx="3348990" cy="1234580"/>
        </p:xfrm>
        <a:graphic>
          <a:graphicData uri="http://schemas.openxmlformats.org/drawingml/2006/table">
            <a:tbl>
              <a:tblPr firstRow="1" firstCol="1" bandRow="1">
                <a:tableStyleId>{5C22544A-7EE6-4342-B048-85BDC9FD1C3A}</a:tableStyleId>
              </a:tblPr>
              <a:tblGrid>
                <a:gridCol w="1053438"/>
                <a:gridCol w="805801"/>
                <a:gridCol w="1489751"/>
              </a:tblGrid>
              <a:tr h="334480">
                <a:tc>
                  <a:txBody>
                    <a:bodyPr/>
                    <a:lstStyle/>
                    <a:p>
                      <a:endParaRPr lang="es-MX" sz="800" dirty="0">
                        <a:effectLst/>
                        <a:latin typeface="Times New Roman" panose="02020603050405020304" pitchFamily="18" charset="0"/>
                      </a:endParaRPr>
                    </a:p>
                  </a:txBody>
                  <a:tcPr marL="51435" marR="51435" marT="0" marB="0"/>
                </a:tc>
                <a:tc>
                  <a:txBody>
                    <a:bodyPr/>
                    <a:lstStyle/>
                    <a:p>
                      <a:pPr>
                        <a:spcAft>
                          <a:spcPts val="0"/>
                        </a:spcAft>
                      </a:pPr>
                      <a:r>
                        <a:rPr lang="es-MX" sz="1100" dirty="0">
                          <a:effectLst/>
                        </a:rPr>
                        <a:t>Número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spcAft>
                          <a:spcPts val="0"/>
                        </a:spcAft>
                      </a:pPr>
                      <a:r>
                        <a:rPr lang="es-MX" sz="1100">
                          <a:effectLst/>
                        </a:rPr>
                        <a:t>Monto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r>
              <a:tr h="180020">
                <a:tc>
                  <a:txBody>
                    <a:bodyPr/>
                    <a:lstStyle/>
                    <a:p>
                      <a:pPr>
                        <a:spcAft>
                          <a:spcPts val="0"/>
                        </a:spcAft>
                      </a:pPr>
                      <a:r>
                        <a:rPr lang="es-MX" sz="1100">
                          <a:effectLst/>
                        </a:rPr>
                        <a:t>Realizadas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spcAft>
                          <a:spcPts val="0"/>
                        </a:spcAft>
                      </a:pPr>
                      <a:r>
                        <a:rPr lang="es-MX" sz="1100">
                          <a:effectLst/>
                        </a:rPr>
                        <a:t>65</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spcAft>
                          <a:spcPts val="0"/>
                        </a:spcAft>
                      </a:pPr>
                      <a:r>
                        <a:rPr lang="es-MX" sz="1100" dirty="0">
                          <a:effectLst/>
                        </a:rPr>
                        <a:t>$  137,724,923.00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r>
              <a:tr h="180020">
                <a:tc>
                  <a:txBody>
                    <a:bodyPr/>
                    <a:lstStyle/>
                    <a:p>
                      <a:pPr>
                        <a:spcAft>
                          <a:spcPts val="0"/>
                        </a:spcAft>
                      </a:pPr>
                      <a:r>
                        <a:rPr lang="es-MX" sz="1100">
                          <a:effectLst/>
                        </a:rPr>
                        <a:t>Autorizadas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spcAft>
                          <a:spcPts val="0"/>
                        </a:spcAft>
                      </a:pPr>
                      <a:r>
                        <a:rPr lang="es-MX" sz="1100">
                          <a:effectLst/>
                        </a:rPr>
                        <a:t>26</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spcAft>
                          <a:spcPts val="0"/>
                        </a:spcAft>
                      </a:pPr>
                      <a:r>
                        <a:rPr lang="es-MX" sz="1100" dirty="0">
                          <a:effectLst/>
                        </a:rPr>
                        <a:t>$    10,906,564.00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r>
              <a:tr h="180020">
                <a:tc>
                  <a:txBody>
                    <a:bodyPr/>
                    <a:lstStyle/>
                    <a:p>
                      <a:pPr>
                        <a:spcAft>
                          <a:spcPts val="0"/>
                        </a:spcAft>
                      </a:pPr>
                      <a:r>
                        <a:rPr lang="es-MX" sz="1100">
                          <a:effectLst/>
                        </a:rPr>
                        <a:t>Rechazadas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spcAft>
                          <a:spcPts val="0"/>
                        </a:spcAft>
                      </a:pPr>
                      <a:r>
                        <a:rPr lang="es-MX" sz="1100" dirty="0">
                          <a:effectLst/>
                        </a:rPr>
                        <a:t>6</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spcAft>
                          <a:spcPts val="0"/>
                        </a:spcAft>
                      </a:pPr>
                      <a:r>
                        <a:rPr lang="es-MX" sz="1100" dirty="0">
                          <a:effectLst/>
                        </a:rPr>
                        <a:t>$    37,211,974.00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r>
              <a:tr h="180020">
                <a:tc>
                  <a:txBody>
                    <a:bodyPr/>
                    <a:lstStyle/>
                    <a:p>
                      <a:pPr>
                        <a:spcAft>
                          <a:spcPts val="0"/>
                        </a:spcAft>
                      </a:pPr>
                      <a:r>
                        <a:rPr lang="es-MX" sz="1100">
                          <a:effectLst/>
                        </a:rPr>
                        <a:t>En proceso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spcAft>
                          <a:spcPts val="0"/>
                        </a:spcAft>
                      </a:pPr>
                      <a:r>
                        <a:rPr lang="es-MX" sz="1100">
                          <a:effectLst/>
                        </a:rPr>
                        <a:t>25</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spcAft>
                          <a:spcPts val="0"/>
                        </a:spcAft>
                      </a:pPr>
                      <a:r>
                        <a:rPr lang="es-MX" sz="1100" dirty="0">
                          <a:effectLst/>
                        </a:rPr>
                        <a:t>$    88,479,107.00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r>
              <a:tr h="180020">
                <a:tc>
                  <a:txBody>
                    <a:bodyPr/>
                    <a:lstStyle/>
                    <a:p>
                      <a:pPr>
                        <a:spcAft>
                          <a:spcPts val="0"/>
                        </a:spcAft>
                      </a:pPr>
                      <a:r>
                        <a:rPr lang="es-MX" sz="1100">
                          <a:effectLst/>
                        </a:rPr>
                        <a:t>En borrador</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r">
                        <a:spcAft>
                          <a:spcPts val="0"/>
                        </a:spcAft>
                      </a:pPr>
                      <a:r>
                        <a:rPr lang="es-MX" sz="1100">
                          <a:effectLst/>
                        </a:rPr>
                        <a:t>8</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spcAft>
                          <a:spcPts val="0"/>
                        </a:spcAft>
                      </a:pPr>
                      <a:r>
                        <a:rPr lang="es-MX" sz="1100" dirty="0">
                          <a:effectLst/>
                        </a:rPr>
                        <a:t>$       1,127,278.00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r>
            </a:tbl>
          </a:graphicData>
        </a:graphic>
      </p:graphicFrame>
    </p:spTree>
    <p:extLst>
      <p:ext uri="{BB962C8B-B14F-4D97-AF65-F5344CB8AC3E}">
        <p14:creationId xmlns:p14="http://schemas.microsoft.com/office/powerpoint/2010/main" val="13224982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068" y="106175"/>
            <a:ext cx="7886700" cy="626270"/>
          </a:xfrm>
        </p:spPr>
        <p:txBody>
          <a:bodyPr/>
          <a:lstStyle/>
          <a:p>
            <a:pPr algn="l"/>
            <a:r>
              <a:rPr lang="es-MX" sz="2400" dirty="0" smtClean="0"/>
              <a:t>¿Cómo nos ha ayudado REFLEXIONA?</a:t>
            </a:r>
            <a:endParaRPr lang="es-MX" sz="2400" dirty="0"/>
          </a:p>
        </p:txBody>
      </p:sp>
      <p:sp>
        <p:nvSpPr>
          <p:cNvPr id="3" name="Content Placeholder 2"/>
          <p:cNvSpPr>
            <a:spLocks noGrp="1"/>
          </p:cNvSpPr>
          <p:nvPr>
            <p:ph idx="1"/>
          </p:nvPr>
        </p:nvSpPr>
        <p:spPr>
          <a:xfrm>
            <a:off x="2300287" y="1828801"/>
            <a:ext cx="6500813" cy="2085974"/>
          </a:xfrm>
        </p:spPr>
        <p:txBody>
          <a:bodyPr>
            <a:normAutofit fontScale="92500" lnSpcReduction="20000"/>
          </a:bodyPr>
          <a:lstStyle/>
          <a:p>
            <a:pPr lvl="1"/>
            <a:r>
              <a:rPr lang="es-MX" dirty="0" smtClean="0"/>
              <a:t>Pasamos de mera documentación a un </a:t>
            </a:r>
            <a:r>
              <a:rPr lang="es-MX" b="1" dirty="0" smtClean="0">
                <a:solidFill>
                  <a:srgbClr val="00B050"/>
                </a:solidFill>
              </a:rPr>
              <a:t>diálogo e intercambio de ideas</a:t>
            </a:r>
          </a:p>
          <a:p>
            <a:pPr lvl="1"/>
            <a:r>
              <a:rPr lang="es-MX" b="1" dirty="0">
                <a:solidFill>
                  <a:srgbClr val="00B050"/>
                </a:solidFill>
              </a:rPr>
              <a:t>V</a:t>
            </a:r>
            <a:r>
              <a:rPr lang="es-MX" b="1" dirty="0" smtClean="0">
                <a:solidFill>
                  <a:srgbClr val="00B050"/>
                </a:solidFill>
              </a:rPr>
              <a:t>isibilidad </a:t>
            </a:r>
            <a:r>
              <a:rPr lang="es-MX" dirty="0" smtClean="0"/>
              <a:t>en cualquier momento del proceso</a:t>
            </a:r>
          </a:p>
          <a:p>
            <a:pPr lvl="1"/>
            <a:r>
              <a:rPr lang="es-MX" dirty="0" smtClean="0"/>
              <a:t>Mejoramos la </a:t>
            </a:r>
            <a:r>
              <a:rPr lang="es-MX" b="1" dirty="0" smtClean="0">
                <a:solidFill>
                  <a:srgbClr val="00B050"/>
                </a:solidFill>
              </a:rPr>
              <a:t>experiencia del usuario</a:t>
            </a:r>
          </a:p>
          <a:p>
            <a:pPr lvl="1"/>
            <a:r>
              <a:rPr lang="es-MX" b="1" dirty="0" smtClean="0">
                <a:solidFill>
                  <a:srgbClr val="00B050"/>
                </a:solidFill>
              </a:rPr>
              <a:t>Versión móvil </a:t>
            </a:r>
            <a:r>
              <a:rPr lang="es-MX" dirty="0" smtClean="0"/>
              <a:t>más amigable</a:t>
            </a:r>
          </a:p>
          <a:p>
            <a:pPr lvl="1"/>
            <a:endParaRPr lang="es-MX" dirty="0" smtClean="0"/>
          </a:p>
          <a:p>
            <a:pPr lvl="1"/>
            <a:r>
              <a:rPr lang="es-MX" dirty="0" smtClean="0"/>
              <a:t>Entender los </a:t>
            </a:r>
            <a:r>
              <a:rPr lang="es-MX" smtClean="0"/>
              <a:t>siguientes pasos:</a:t>
            </a:r>
            <a:endParaRPr lang="es-MX" dirty="0"/>
          </a:p>
        </p:txBody>
      </p:sp>
      <p:pic>
        <p:nvPicPr>
          <p:cNvPr id="5" name="Picture 4"/>
          <p:cNvPicPr>
            <a:picLocks noChangeAspect="1"/>
          </p:cNvPicPr>
          <p:nvPr/>
        </p:nvPicPr>
        <p:blipFill>
          <a:blip r:embed="rId2"/>
          <a:stretch>
            <a:fillRect/>
          </a:stretch>
        </p:blipFill>
        <p:spPr>
          <a:xfrm>
            <a:off x="628650" y="2419386"/>
            <a:ext cx="1389459" cy="1072682"/>
          </a:xfrm>
          <a:prstGeom prst="rect">
            <a:avLst/>
          </a:prstGeom>
        </p:spPr>
      </p:pic>
      <p:pic>
        <p:nvPicPr>
          <p:cNvPr id="6" name="Picture 5"/>
          <p:cNvPicPr>
            <a:picLocks noChangeAspect="1"/>
          </p:cNvPicPr>
          <p:nvPr/>
        </p:nvPicPr>
        <p:blipFill>
          <a:blip r:embed="rId3"/>
          <a:stretch>
            <a:fillRect/>
          </a:stretch>
        </p:blipFill>
        <p:spPr>
          <a:xfrm>
            <a:off x="346472" y="4448210"/>
            <a:ext cx="2307431" cy="1114425"/>
          </a:xfrm>
          <a:prstGeom prst="rect">
            <a:avLst/>
          </a:prstGeom>
        </p:spPr>
      </p:pic>
      <p:sp>
        <p:nvSpPr>
          <p:cNvPr id="7" name="Content Placeholder 2"/>
          <p:cNvSpPr txBox="1">
            <a:spLocks/>
          </p:cNvSpPr>
          <p:nvPr/>
        </p:nvSpPr>
        <p:spPr>
          <a:xfrm>
            <a:off x="2928937" y="3786189"/>
            <a:ext cx="6329363" cy="2214562"/>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s-MX" sz="1800" dirty="0"/>
              <a:t>Fortalecer el </a:t>
            </a:r>
            <a:r>
              <a:rPr lang="es-MX" sz="1800" b="1" dirty="0">
                <a:solidFill>
                  <a:srgbClr val="00B0F0"/>
                </a:solidFill>
              </a:rPr>
              <a:t>rol de invitado</a:t>
            </a:r>
          </a:p>
          <a:p>
            <a:pPr lvl="1"/>
            <a:r>
              <a:rPr lang="es-MX" sz="1800" b="1" dirty="0">
                <a:solidFill>
                  <a:srgbClr val="00B0F0"/>
                </a:solidFill>
              </a:rPr>
              <a:t>Clasificación</a:t>
            </a:r>
            <a:r>
              <a:rPr lang="es-MX" sz="1800" dirty="0"/>
              <a:t> de proyectos y eventos (preparatoria y profesional)</a:t>
            </a:r>
          </a:p>
          <a:p>
            <a:pPr lvl="1"/>
            <a:r>
              <a:rPr lang="es-MX" sz="1800" dirty="0"/>
              <a:t>Actualización en las </a:t>
            </a:r>
            <a:r>
              <a:rPr lang="es-MX" sz="1800" b="1" dirty="0">
                <a:solidFill>
                  <a:srgbClr val="00B0F0"/>
                </a:solidFill>
              </a:rPr>
              <a:t>reglas de negocio</a:t>
            </a:r>
          </a:p>
          <a:p>
            <a:pPr lvl="1"/>
            <a:r>
              <a:rPr lang="es-MX" sz="1800" b="1" dirty="0">
                <a:solidFill>
                  <a:srgbClr val="00B0F0"/>
                </a:solidFill>
              </a:rPr>
              <a:t>Monto </a:t>
            </a:r>
            <a:r>
              <a:rPr lang="es-MX" sz="1800" dirty="0"/>
              <a:t>de quien debe aprobar las reflexiones</a:t>
            </a:r>
          </a:p>
          <a:p>
            <a:pPr lvl="1"/>
            <a:r>
              <a:rPr lang="es-MX" sz="1800" b="1" dirty="0">
                <a:solidFill>
                  <a:srgbClr val="00B0F0"/>
                </a:solidFill>
              </a:rPr>
              <a:t>Clarificar definiciones</a:t>
            </a:r>
          </a:p>
          <a:p>
            <a:pPr lvl="2"/>
            <a:r>
              <a:rPr lang="es-MX" sz="1500" dirty="0"/>
              <a:t>% de margen entro lo reflexionado y lo ejercido</a:t>
            </a:r>
          </a:p>
          <a:p>
            <a:pPr lvl="1"/>
            <a:endParaRPr lang="es-MX" sz="1800" dirty="0"/>
          </a:p>
          <a:p>
            <a:pPr lvl="1"/>
            <a:endParaRPr lang="es-MX" sz="1800" dirty="0"/>
          </a:p>
        </p:txBody>
      </p:sp>
    </p:spTree>
    <p:extLst>
      <p:ext uri="{BB962C8B-B14F-4D97-AF65-F5344CB8AC3E}">
        <p14:creationId xmlns:p14="http://schemas.microsoft.com/office/powerpoint/2010/main" val="6585984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5435" y="1646087"/>
            <a:ext cx="4407584" cy="516821"/>
          </a:xfrm>
        </p:spPr>
        <p:txBody>
          <a:bodyPr>
            <a:normAutofit/>
          </a:bodyPr>
          <a:lstStyle/>
          <a:p>
            <a:pPr marL="0" indent="0">
              <a:buNone/>
            </a:pPr>
            <a:r>
              <a:rPr lang="es-MX" sz="1500" b="1" dirty="0">
                <a:solidFill>
                  <a:srgbClr val="0070C0"/>
                </a:solidFill>
                <a:latin typeface="Futura Md BT"/>
              </a:rPr>
              <a:t>¿Cuándo usar REFLEXIONA o CAPEX?</a:t>
            </a:r>
          </a:p>
          <a:p>
            <a:endParaRPr lang="es-MX" sz="1500" b="1" dirty="0">
              <a:latin typeface="Futura Md BT"/>
            </a:endParaRPr>
          </a:p>
          <a:p>
            <a:endParaRPr lang="es-MX" sz="1500" b="1" dirty="0">
              <a:latin typeface="Futura Md BT"/>
            </a:endParaRPr>
          </a:p>
        </p:txBody>
      </p:sp>
      <p:graphicFrame>
        <p:nvGraphicFramePr>
          <p:cNvPr id="5" name="Table 4"/>
          <p:cNvGraphicFramePr>
            <a:graphicFrameLocks noGrp="1"/>
          </p:cNvGraphicFramePr>
          <p:nvPr>
            <p:extLst>
              <p:ext uri="{D42A27DB-BD31-4B8C-83A1-F6EECF244321}">
                <p14:modId xmlns:p14="http://schemas.microsoft.com/office/powerpoint/2010/main" val="3491135800"/>
              </p:ext>
            </p:extLst>
          </p:nvPr>
        </p:nvGraphicFramePr>
        <p:xfrm>
          <a:off x="1219493" y="2162909"/>
          <a:ext cx="6663517" cy="3605978"/>
        </p:xfrm>
        <a:graphic>
          <a:graphicData uri="http://schemas.openxmlformats.org/drawingml/2006/table">
            <a:tbl>
              <a:tblPr/>
              <a:tblGrid>
                <a:gridCol w="899453"/>
                <a:gridCol w="3081369"/>
                <a:gridCol w="1347587"/>
                <a:gridCol w="1335108"/>
              </a:tblGrid>
              <a:tr h="253605">
                <a:tc>
                  <a:txBody>
                    <a:bodyPr/>
                    <a:lstStyle/>
                    <a:p>
                      <a:pPr algn="l" fontAlgn="b"/>
                      <a:endParaRPr lang="es-MX" sz="1100" b="0" i="0" u="none" strike="noStrike" dirty="0">
                        <a:solidFill>
                          <a:srgbClr val="000000"/>
                        </a:solidFill>
                        <a:effectLst/>
                        <a:latin typeface="Futura Std Book" panose="020B0502020204020303"/>
                      </a:endParaRPr>
                    </a:p>
                  </a:txBody>
                  <a:tcPr marL="7144" marR="7144" marT="7144" marB="0" anchor="b">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b"/>
                      <a:endParaRPr lang="es-MX" sz="1100" b="0" i="0" u="none" strike="noStrike" dirty="0">
                        <a:solidFill>
                          <a:srgbClr val="000000"/>
                        </a:solidFill>
                        <a:effectLst/>
                        <a:latin typeface="Futura Std Book" panose="020B0502020204020303"/>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gridSpan="2">
                  <a:txBody>
                    <a:bodyPr/>
                    <a:lstStyle/>
                    <a:p>
                      <a:pPr algn="ctr" fontAlgn="ctr"/>
                      <a:r>
                        <a:rPr lang="es-MX" sz="1100" b="0" i="0" u="none" strike="noStrike">
                          <a:solidFill>
                            <a:srgbClr val="000000"/>
                          </a:solidFill>
                          <a:effectLst/>
                          <a:latin typeface="Futura Std Book" panose="020B0502020204020303"/>
                        </a:rPr>
                        <a:t>Asignación de recursos a través de:</a:t>
                      </a:r>
                    </a:p>
                  </a:txBody>
                  <a:tcPr marL="7144" marR="7144" marT="7144" marB="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hMerge="1">
                  <a:txBody>
                    <a:bodyPr/>
                    <a:lstStyle/>
                    <a:p>
                      <a:endParaRPr lang="es-MX"/>
                    </a:p>
                  </a:txBody>
                  <a:tcPr/>
                </a:tc>
              </a:tr>
              <a:tr h="454133">
                <a:tc>
                  <a:txBody>
                    <a:bodyPr/>
                    <a:lstStyle/>
                    <a:p>
                      <a:pPr algn="ctr" fontAlgn="ctr"/>
                      <a:r>
                        <a:rPr lang="es-MX" sz="1100" b="1" i="0" u="none" strike="noStrike" dirty="0">
                          <a:solidFill>
                            <a:srgbClr val="000000"/>
                          </a:solidFill>
                          <a:effectLst/>
                          <a:latin typeface="Futura Std Book" panose="020B0502020204020303"/>
                        </a:rPr>
                        <a:t>Tipo de egreso</a:t>
                      </a:r>
                    </a:p>
                  </a:txBody>
                  <a:tcPr marL="7144" marR="7144" marT="7144"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100" b="1" i="0" u="none" strike="noStrike" dirty="0">
                          <a:solidFill>
                            <a:srgbClr val="000000"/>
                          </a:solidFill>
                          <a:effectLst/>
                          <a:latin typeface="Futura Std Book" panose="020B0502020204020303"/>
                        </a:rPr>
                        <a:t>Definición </a:t>
                      </a: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100" b="1" i="0" u="none" strike="noStrike">
                          <a:solidFill>
                            <a:srgbClr val="000000"/>
                          </a:solidFill>
                          <a:effectLst/>
                          <a:latin typeface="Futura Std Book" panose="020B0502020204020303"/>
                        </a:rPr>
                        <a:t>REFLEXIONA</a:t>
                      </a: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MX" sz="1100" b="1" i="0" u="none" strike="noStrike">
                          <a:solidFill>
                            <a:srgbClr val="000000"/>
                          </a:solidFill>
                          <a:effectLst/>
                          <a:latin typeface="Futura Std Book" panose="020B0502020204020303"/>
                        </a:rPr>
                        <a:t>CAPEX</a:t>
                      </a:r>
                    </a:p>
                  </a:txBody>
                  <a:tcPr marL="7144" marR="7144" marT="7144"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94080">
                <a:tc>
                  <a:txBody>
                    <a:bodyPr/>
                    <a:lstStyle/>
                    <a:p>
                      <a:pPr algn="l" fontAlgn="ctr"/>
                      <a:r>
                        <a:rPr lang="es-MX" sz="1100" b="0" i="0" u="none" strike="noStrike" dirty="0">
                          <a:solidFill>
                            <a:srgbClr val="000000"/>
                          </a:solidFill>
                          <a:effectLst/>
                          <a:latin typeface="Futura Std Book" panose="020B0502020204020303"/>
                        </a:rPr>
                        <a:t>Operación</a:t>
                      </a:r>
                    </a:p>
                  </a:txBody>
                  <a:tcPr marL="7144" marR="7144" marT="7144"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MX" sz="1100" b="0" i="0" u="none" strike="noStrike" dirty="0">
                          <a:solidFill>
                            <a:srgbClr val="000000"/>
                          </a:solidFill>
                          <a:effectLst/>
                          <a:latin typeface="Futura Std Book" panose="020B0502020204020303"/>
                        </a:rPr>
                        <a:t>Costo permanente para el funcionamiento de un producto, negocio o sistema </a:t>
                      </a:r>
                      <a:br>
                        <a:rPr lang="es-MX" sz="1100" b="0" i="0" u="none" strike="noStrike" dirty="0">
                          <a:solidFill>
                            <a:srgbClr val="000000"/>
                          </a:solidFill>
                          <a:effectLst/>
                          <a:latin typeface="Futura Std Book" panose="020B0502020204020303"/>
                        </a:rPr>
                      </a:br>
                      <a:r>
                        <a:rPr lang="es-MX" sz="1100" b="0" i="0" u="none" strike="noStrike" dirty="0">
                          <a:solidFill>
                            <a:srgbClr val="000000"/>
                          </a:solidFill>
                          <a:effectLst/>
                          <a:latin typeface="Futura Std Book" panose="020B0502020204020303"/>
                        </a:rPr>
                        <a:t>Ingresos y egresos mínimos para entregar el valor a nuestros públicos</a:t>
                      </a:r>
                    </a:p>
                  </a:txBody>
                  <a:tcPr marL="27000" marR="27000" marT="27000" marB="27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MX" sz="1100" b="0" i="0" u="none" strike="noStrike" dirty="0">
                          <a:solidFill>
                            <a:srgbClr val="000000"/>
                          </a:solidFill>
                          <a:effectLst/>
                          <a:latin typeface="Futura Std Book" panose="020B0502020204020303"/>
                        </a:rPr>
                        <a:t> </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l" fontAlgn="b"/>
                      <a:endParaRPr lang="es-MX" sz="1100" b="0" i="0" u="none" strike="noStrike">
                        <a:solidFill>
                          <a:srgbClr val="000000"/>
                        </a:solidFill>
                        <a:effectLst/>
                        <a:latin typeface="Futura Std Book" panose="020B0502020204020303"/>
                      </a:endParaRPr>
                    </a:p>
                  </a:txBody>
                  <a:tcPr marL="7144" marR="7144" marT="7144"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94080">
                <a:tc>
                  <a:txBody>
                    <a:bodyPr/>
                    <a:lstStyle/>
                    <a:p>
                      <a:pPr algn="l" fontAlgn="ctr"/>
                      <a:r>
                        <a:rPr lang="es-MX" sz="1100" b="0" i="0" u="none" strike="noStrike">
                          <a:solidFill>
                            <a:srgbClr val="000000"/>
                          </a:solidFill>
                          <a:effectLst/>
                          <a:latin typeface="Futura Std Book" panose="020B0502020204020303"/>
                        </a:rPr>
                        <a:t>Proyectos</a:t>
                      </a:r>
                    </a:p>
                  </a:txBody>
                  <a:tcPr marL="7144" marR="7144" marT="7144"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MX" sz="1100" b="0" i="0" u="none" strike="noStrike" dirty="0">
                          <a:solidFill>
                            <a:srgbClr val="000000"/>
                          </a:solidFill>
                          <a:effectLst/>
                          <a:latin typeface="Futura Std Book" panose="020B0502020204020303"/>
                        </a:rPr>
                        <a:t>Asignación única y temporal establecida para lograr una meta </a:t>
                      </a:r>
                      <a:br>
                        <a:rPr lang="es-MX" sz="1100" b="0" i="0" u="none" strike="noStrike" dirty="0">
                          <a:solidFill>
                            <a:srgbClr val="000000"/>
                          </a:solidFill>
                          <a:effectLst/>
                          <a:latin typeface="Futura Std Book" panose="020B0502020204020303"/>
                        </a:rPr>
                      </a:br>
                      <a:r>
                        <a:rPr lang="es-MX" sz="1100" b="0" i="0" u="none" strike="noStrike" dirty="0">
                          <a:solidFill>
                            <a:srgbClr val="000000"/>
                          </a:solidFill>
                          <a:effectLst/>
                          <a:latin typeface="Futura Std Book" panose="020B0502020204020303"/>
                        </a:rPr>
                        <a:t>Características: Único, temporal, se convierte a operación, no </a:t>
                      </a:r>
                      <a:r>
                        <a:rPr lang="es-MX" sz="1100" b="0" i="0" u="none" strike="noStrike" dirty="0" smtClean="0">
                          <a:solidFill>
                            <a:srgbClr val="000000"/>
                          </a:solidFill>
                          <a:effectLst/>
                          <a:latin typeface="Futura Std Book" panose="020B0502020204020303"/>
                        </a:rPr>
                        <a:t>repetible</a:t>
                      </a:r>
                      <a:endParaRPr lang="es-MX" sz="1100" b="0" i="0" u="none" strike="noStrike" dirty="0">
                        <a:solidFill>
                          <a:srgbClr val="000000"/>
                        </a:solidFill>
                        <a:effectLst/>
                        <a:latin typeface="Futura Std Book" panose="020B0502020204020303"/>
                      </a:endParaRPr>
                    </a:p>
                  </a:txBody>
                  <a:tcPr marL="27000" marR="27000" marT="27000" marB="27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MX" sz="1100" b="0" i="0" u="none" strike="noStrike" dirty="0">
                          <a:solidFill>
                            <a:srgbClr val="000000"/>
                          </a:solidFill>
                          <a:effectLst/>
                          <a:latin typeface="Futura Std Book" panose="020B0502020204020303"/>
                        </a:rPr>
                        <a:t> </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l" fontAlgn="b"/>
                      <a:endParaRPr lang="es-MX" sz="1100" b="0" i="0" u="none" strike="noStrike">
                        <a:solidFill>
                          <a:srgbClr val="000000"/>
                        </a:solidFill>
                        <a:effectLst/>
                        <a:latin typeface="Futura Std Book" panose="020B0502020204020303"/>
                      </a:endParaRPr>
                    </a:p>
                  </a:txBody>
                  <a:tcPr marL="7144" marR="7144" marT="7144"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4060">
                <a:tc>
                  <a:txBody>
                    <a:bodyPr/>
                    <a:lstStyle/>
                    <a:p>
                      <a:pPr algn="l" fontAlgn="ctr"/>
                      <a:r>
                        <a:rPr lang="es-MX" sz="1100" b="0" i="0" u="none" strike="noStrike">
                          <a:solidFill>
                            <a:srgbClr val="000000"/>
                          </a:solidFill>
                          <a:effectLst/>
                          <a:latin typeface="Futura Std Book" panose="020B0502020204020303"/>
                        </a:rPr>
                        <a:t>Eventos</a:t>
                      </a:r>
                    </a:p>
                  </a:txBody>
                  <a:tcPr marL="7144" marR="7144" marT="7144"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MX" sz="1100" b="0" i="0" u="none" strike="noStrike" dirty="0">
                          <a:solidFill>
                            <a:srgbClr val="000000"/>
                          </a:solidFill>
                          <a:effectLst/>
                          <a:latin typeface="Futura Std Book" panose="020B0502020204020303"/>
                        </a:rPr>
                        <a:t>Suceso de importancia que se encuentra programado </a:t>
                      </a:r>
                      <a:br>
                        <a:rPr lang="es-MX" sz="1100" b="0" i="0" u="none" strike="noStrike" dirty="0">
                          <a:solidFill>
                            <a:srgbClr val="000000"/>
                          </a:solidFill>
                          <a:effectLst/>
                          <a:latin typeface="Futura Std Book" panose="020B0502020204020303"/>
                        </a:rPr>
                      </a:br>
                      <a:r>
                        <a:rPr lang="es-MX" sz="1100" b="0" i="0" u="none" strike="noStrike" dirty="0">
                          <a:solidFill>
                            <a:srgbClr val="000000"/>
                          </a:solidFill>
                          <a:effectLst/>
                          <a:latin typeface="Futura Std Book" panose="020B0502020204020303"/>
                        </a:rPr>
                        <a:t>Características: Recurrente, no </a:t>
                      </a:r>
                      <a:r>
                        <a:rPr lang="es-MX" sz="1100" b="0" i="0" u="none" strike="noStrike" dirty="0" smtClean="0">
                          <a:solidFill>
                            <a:srgbClr val="000000"/>
                          </a:solidFill>
                          <a:effectLst/>
                          <a:latin typeface="Futura Std Book" panose="020B0502020204020303"/>
                        </a:rPr>
                        <a:t>indispensable</a:t>
                      </a:r>
                      <a:endParaRPr lang="es-MX" sz="1100" b="0" i="0" u="none" strike="noStrike" dirty="0">
                        <a:solidFill>
                          <a:srgbClr val="000000"/>
                        </a:solidFill>
                        <a:effectLst/>
                        <a:latin typeface="Futura Std Book" panose="020B0502020204020303"/>
                      </a:endParaRPr>
                    </a:p>
                  </a:txBody>
                  <a:tcPr marL="27000" marR="27000" marT="27000" marB="27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MX" sz="1100" b="0" i="0" u="none" strike="noStrike" dirty="0">
                          <a:solidFill>
                            <a:srgbClr val="000000"/>
                          </a:solidFill>
                          <a:effectLst/>
                          <a:latin typeface="Futura Std Book" panose="020B0502020204020303"/>
                        </a:rPr>
                        <a:t> </a:t>
                      </a: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l" fontAlgn="b"/>
                      <a:endParaRPr lang="es-MX" sz="1100" b="0" i="0" u="none" strike="noStrike" dirty="0">
                        <a:solidFill>
                          <a:srgbClr val="000000"/>
                        </a:solidFill>
                        <a:effectLst/>
                        <a:latin typeface="Futura Std Book" panose="020B0502020204020303"/>
                      </a:endParaRPr>
                    </a:p>
                  </a:txBody>
                  <a:tcPr marL="7144" marR="7144" marT="7144"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94080">
                <a:tc>
                  <a:txBody>
                    <a:bodyPr/>
                    <a:lstStyle/>
                    <a:p>
                      <a:pPr algn="l" fontAlgn="ctr"/>
                      <a:r>
                        <a:rPr lang="es-MX" sz="1100" b="0" i="0" u="none" strike="noStrike" dirty="0" smtClean="0">
                          <a:solidFill>
                            <a:srgbClr val="000000"/>
                          </a:solidFill>
                          <a:effectLst/>
                          <a:latin typeface="Futura Std Book" panose="020B0502020204020303"/>
                        </a:rPr>
                        <a:t>Inversiones*</a:t>
                      </a:r>
                      <a:endParaRPr lang="es-MX" sz="1100" b="0" i="0" u="none" strike="noStrike" dirty="0">
                        <a:solidFill>
                          <a:srgbClr val="000000"/>
                        </a:solidFill>
                        <a:effectLst/>
                        <a:latin typeface="Futura Std Book" panose="020B0502020204020303"/>
                      </a:endParaRPr>
                    </a:p>
                  </a:txBody>
                  <a:tcPr marL="7144" marR="7144" marT="7144"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b"/>
                      <a:r>
                        <a:rPr lang="es-MX" sz="1100" b="0" i="0" u="none" strike="noStrike" dirty="0" smtClean="0">
                          <a:solidFill>
                            <a:srgbClr val="000000"/>
                          </a:solidFill>
                          <a:effectLst/>
                          <a:latin typeface="Futura Std Book" panose="020B0502020204020303"/>
                        </a:rPr>
                        <a:t>Compra o adecuación de un activo fijo</a:t>
                      </a:r>
                      <a:r>
                        <a:rPr lang="es-MX" sz="1100" b="0" i="0" u="none" strike="noStrike" baseline="0" dirty="0" smtClean="0">
                          <a:solidFill>
                            <a:srgbClr val="000000"/>
                          </a:solidFill>
                          <a:effectLst/>
                          <a:latin typeface="Futura Std Book" panose="020B0502020204020303"/>
                        </a:rPr>
                        <a:t> y de </a:t>
                      </a:r>
                      <a:r>
                        <a:rPr lang="es-MX" sz="1100" b="0" i="0" u="none" strike="noStrike" dirty="0" smtClean="0">
                          <a:solidFill>
                            <a:srgbClr val="000000"/>
                          </a:solidFill>
                          <a:effectLst/>
                          <a:latin typeface="Futura Std Book" panose="020B0502020204020303"/>
                        </a:rPr>
                        <a:t>infraestructura para</a:t>
                      </a:r>
                      <a:r>
                        <a:rPr lang="es-MX" sz="1100" b="0" i="0" u="none" strike="noStrike" baseline="0" dirty="0" smtClean="0">
                          <a:solidFill>
                            <a:srgbClr val="000000"/>
                          </a:solidFill>
                          <a:effectLst/>
                          <a:latin typeface="Futura Std Book" panose="020B0502020204020303"/>
                        </a:rPr>
                        <a:t> ofrecer nuevos servicios. Incluye infraestructura, equipamiento y equipo de cómputo</a:t>
                      </a:r>
                      <a:endParaRPr lang="es-MX" sz="1100" b="0" i="0" u="none" strike="noStrike" dirty="0">
                        <a:solidFill>
                          <a:srgbClr val="000000"/>
                        </a:solidFill>
                        <a:effectLst/>
                        <a:latin typeface="Futura Std Book" panose="020B0502020204020303"/>
                      </a:endParaRPr>
                    </a:p>
                  </a:txBody>
                  <a:tcPr marL="27000" marR="27000" marT="27000" marB="27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b"/>
                      <a:endParaRPr lang="es-MX" sz="1100" b="0" i="0" u="none" strike="noStrike">
                        <a:solidFill>
                          <a:srgbClr val="000000"/>
                        </a:solidFill>
                        <a:effectLst/>
                        <a:latin typeface="Futura Std Book" panose="020B0502020204020303"/>
                      </a:endParaRPr>
                    </a:p>
                  </a:txBody>
                  <a:tcPr marL="7144" marR="7144" marT="7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b"/>
                      <a:r>
                        <a:rPr lang="es-MX" sz="1100" b="0" i="0" u="none" strike="noStrike" dirty="0">
                          <a:solidFill>
                            <a:srgbClr val="000000"/>
                          </a:solidFill>
                          <a:effectLst/>
                          <a:latin typeface="Futura Std Book" panose="020B0502020204020303"/>
                        </a:rPr>
                        <a:t> </a:t>
                      </a:r>
                    </a:p>
                  </a:txBody>
                  <a:tcPr marL="7144" marR="7144" marT="7144"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002060"/>
                    </a:solidFill>
                  </a:tcPr>
                </a:tc>
              </a:tr>
            </a:tbl>
          </a:graphicData>
        </a:graphic>
      </p:graphicFrame>
      <p:sp>
        <p:nvSpPr>
          <p:cNvPr id="4" name="Rectángulo 3"/>
          <p:cNvSpPr/>
          <p:nvPr/>
        </p:nvSpPr>
        <p:spPr>
          <a:xfrm>
            <a:off x="220842" y="209337"/>
            <a:ext cx="5737724" cy="461665"/>
          </a:xfrm>
          <a:prstGeom prst="rect">
            <a:avLst/>
          </a:prstGeom>
        </p:spPr>
        <p:txBody>
          <a:bodyPr wrap="square">
            <a:spAutoFit/>
          </a:bodyPr>
          <a:lstStyle/>
          <a:p>
            <a:pPr lvl="1" defTabSz="342900"/>
            <a:r>
              <a:rPr lang="es-MX" sz="2400" b="1" dirty="0">
                <a:latin typeface="Futura Std Book" panose="020B0502020204020303"/>
              </a:rPr>
              <a:t>Asignación de recursos</a:t>
            </a:r>
          </a:p>
        </p:txBody>
      </p:sp>
      <p:sp>
        <p:nvSpPr>
          <p:cNvPr id="2" name="TextBox 1"/>
          <p:cNvSpPr txBox="1"/>
          <p:nvPr/>
        </p:nvSpPr>
        <p:spPr>
          <a:xfrm>
            <a:off x="1104313" y="5658397"/>
            <a:ext cx="5737724" cy="253916"/>
          </a:xfrm>
          <a:prstGeom prst="rect">
            <a:avLst/>
          </a:prstGeom>
          <a:noFill/>
        </p:spPr>
        <p:txBody>
          <a:bodyPr wrap="square" rtlCol="0">
            <a:spAutoFit/>
          </a:bodyPr>
          <a:lstStyle/>
          <a:p>
            <a:r>
              <a:rPr lang="es-MX" sz="1050" i="1" dirty="0"/>
              <a:t>* Inversiones: Se comenzará a documentar en reflexiona a partir de Enero’16</a:t>
            </a:r>
          </a:p>
        </p:txBody>
      </p:sp>
    </p:spTree>
    <p:extLst>
      <p:ext uri="{BB962C8B-B14F-4D97-AF65-F5344CB8AC3E}">
        <p14:creationId xmlns:p14="http://schemas.microsoft.com/office/powerpoint/2010/main" val="21095730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506" y="268941"/>
            <a:ext cx="7188201" cy="416859"/>
          </a:xfrm>
        </p:spPr>
        <p:txBody>
          <a:bodyPr/>
          <a:lstStyle/>
          <a:p>
            <a:pPr algn="l"/>
            <a:r>
              <a:rPr lang="es-MX" sz="2400" dirty="0" smtClean="0"/>
              <a:t>¿Qué necesito saber de REFLEXIONA?</a:t>
            </a:r>
            <a:endParaRPr lang="es-MX" sz="2400" dirty="0"/>
          </a:p>
        </p:txBody>
      </p:sp>
      <p:sp>
        <p:nvSpPr>
          <p:cNvPr id="3" name="Content Placeholder 2"/>
          <p:cNvSpPr>
            <a:spLocks noGrp="1"/>
          </p:cNvSpPr>
          <p:nvPr>
            <p:ph idx="1"/>
          </p:nvPr>
        </p:nvSpPr>
        <p:spPr>
          <a:xfrm>
            <a:off x="628650" y="1587386"/>
            <a:ext cx="7886700" cy="3612594"/>
          </a:xfrm>
        </p:spPr>
        <p:txBody>
          <a:bodyPr>
            <a:normAutofit fontScale="92500" lnSpcReduction="10000"/>
          </a:bodyPr>
          <a:lstStyle/>
          <a:p>
            <a:r>
              <a:rPr lang="es-MX" dirty="0" smtClean="0"/>
              <a:t>¿Por qué es necesario contar con un proceso de Reflexiona?</a:t>
            </a:r>
          </a:p>
          <a:p>
            <a:r>
              <a:rPr lang="es-MX" dirty="0" smtClean="0"/>
              <a:t>¿Qué es Reflexiona?</a:t>
            </a:r>
          </a:p>
          <a:p>
            <a:r>
              <a:rPr lang="es-MX" dirty="0" smtClean="0"/>
              <a:t>¿Cuándo debe hacerse </a:t>
            </a:r>
            <a:r>
              <a:rPr lang="es-MX" dirty="0" smtClean="0"/>
              <a:t>una reflexión?</a:t>
            </a:r>
          </a:p>
          <a:p>
            <a:r>
              <a:rPr lang="es-MX" dirty="0" smtClean="0"/>
              <a:t>¿</a:t>
            </a:r>
            <a:r>
              <a:rPr lang="es-MX" dirty="0"/>
              <a:t>A partir de qué monto $ autoriza el Rector de la Institución una reflexión</a:t>
            </a:r>
            <a:r>
              <a:rPr lang="es-MX" dirty="0" smtClean="0"/>
              <a:t>?</a:t>
            </a:r>
          </a:p>
          <a:p>
            <a:r>
              <a:rPr lang="es-MX" dirty="0" smtClean="0"/>
              <a:t>¿Para </a:t>
            </a:r>
            <a:r>
              <a:rPr lang="es-MX" dirty="0"/>
              <a:t>qué tipo de egresos </a:t>
            </a:r>
            <a:r>
              <a:rPr lang="es-MX" dirty="0" smtClean="0"/>
              <a:t>NO se </a:t>
            </a:r>
            <a:r>
              <a:rPr lang="es-MX" dirty="0"/>
              <a:t>debe realizar una reflexión</a:t>
            </a:r>
            <a:r>
              <a:rPr lang="es-MX" dirty="0" smtClean="0"/>
              <a:t>?</a:t>
            </a:r>
          </a:p>
          <a:p>
            <a:r>
              <a:rPr lang="es-MX" dirty="0" smtClean="0"/>
              <a:t>¿Cuáles son los lineamientos de REFLEXIONA?</a:t>
            </a:r>
            <a:endParaRPr lang="es-MX" dirty="0" smtClean="0"/>
          </a:p>
          <a:p>
            <a:r>
              <a:rPr lang="es-MX" dirty="0" smtClean="0"/>
              <a:t>¿Cuáles son los retos de Reflexiona para el 2015-2016?</a:t>
            </a:r>
          </a:p>
          <a:p>
            <a:r>
              <a:rPr lang="es-MX" dirty="0" smtClean="0"/>
              <a:t>A un año de su implementación, ¿cómo nos ha ayudado reflexiona?</a:t>
            </a:r>
          </a:p>
        </p:txBody>
      </p:sp>
    </p:spTree>
    <p:extLst>
      <p:ext uri="{BB962C8B-B14F-4D97-AF65-F5344CB8AC3E}">
        <p14:creationId xmlns:p14="http://schemas.microsoft.com/office/powerpoint/2010/main" val="10076906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153" y="373155"/>
            <a:ext cx="8300197" cy="420221"/>
          </a:xfrm>
        </p:spPr>
        <p:txBody>
          <a:bodyPr>
            <a:noAutofit/>
          </a:bodyPr>
          <a:lstStyle/>
          <a:p>
            <a:pPr algn="l"/>
            <a:r>
              <a:rPr lang="es-MX" sz="2400" dirty="0" smtClean="0"/>
              <a:t>¿</a:t>
            </a:r>
            <a:r>
              <a:rPr lang="es-MX" sz="2400" dirty="0"/>
              <a:t>Por qué es necesario contar con un proceso de Reflexiona?</a:t>
            </a:r>
            <a:br>
              <a:rPr lang="es-MX" sz="2400" dirty="0"/>
            </a:br>
            <a:endParaRPr lang="es-MX" sz="2400" dirty="0"/>
          </a:p>
        </p:txBody>
      </p:sp>
      <p:sp>
        <p:nvSpPr>
          <p:cNvPr id="3" name="Content Placeholder 2"/>
          <p:cNvSpPr>
            <a:spLocks noGrp="1"/>
          </p:cNvSpPr>
          <p:nvPr>
            <p:ph idx="1"/>
          </p:nvPr>
        </p:nvSpPr>
        <p:spPr>
          <a:xfrm>
            <a:off x="628650" y="1506019"/>
            <a:ext cx="7886700" cy="2881295"/>
          </a:xfrm>
        </p:spPr>
        <p:txBody>
          <a:bodyPr/>
          <a:lstStyle/>
          <a:p>
            <a:r>
              <a:rPr lang="es-MX" dirty="0" smtClean="0"/>
              <a:t>Entorno REFLEXIONA:</a:t>
            </a:r>
          </a:p>
          <a:p>
            <a:pPr lvl="1"/>
            <a:r>
              <a:rPr lang="es-MX" dirty="0"/>
              <a:t>http://www.rh-itesm.mx/reflexiona/index.html</a:t>
            </a:r>
          </a:p>
          <a:p>
            <a:r>
              <a:rPr lang="es-MX" dirty="0" smtClean="0"/>
              <a:t>Un espacio con información para conocer:</a:t>
            </a:r>
          </a:p>
          <a:p>
            <a:pPr lvl="1"/>
            <a:r>
              <a:rPr lang="es-MX" dirty="0" smtClean="0"/>
              <a:t>El uso de la plataforma por tipo de egreso</a:t>
            </a:r>
          </a:p>
          <a:p>
            <a:pPr lvl="1"/>
            <a:r>
              <a:rPr lang="es-MX" dirty="0" smtClean="0"/>
              <a:t>Lineamientos de reflexiona</a:t>
            </a:r>
          </a:p>
          <a:p>
            <a:pPr lvl="1"/>
            <a:r>
              <a:rPr lang="es-MX" dirty="0" smtClean="0"/>
              <a:t>Información a detalle del proceso.</a:t>
            </a:r>
          </a:p>
        </p:txBody>
      </p:sp>
    </p:spTree>
    <p:extLst>
      <p:ext uri="{BB962C8B-B14F-4D97-AF65-F5344CB8AC3E}">
        <p14:creationId xmlns:p14="http://schemas.microsoft.com/office/powerpoint/2010/main" val="34978131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476" y="179670"/>
            <a:ext cx="7886700" cy="763991"/>
          </a:xfrm>
        </p:spPr>
        <p:txBody>
          <a:bodyPr/>
          <a:lstStyle/>
          <a:p>
            <a:pPr algn="l"/>
            <a:r>
              <a:rPr lang="es-MX" sz="2400" dirty="0" smtClean="0"/>
              <a:t>¿Qué es reflexiona?</a:t>
            </a:r>
            <a:endParaRPr lang="es-MX" sz="2400" dirty="0"/>
          </a:p>
        </p:txBody>
      </p:sp>
      <p:grpSp>
        <p:nvGrpSpPr>
          <p:cNvPr id="4" name="Group 3"/>
          <p:cNvGrpSpPr/>
          <p:nvPr/>
        </p:nvGrpSpPr>
        <p:grpSpPr>
          <a:xfrm>
            <a:off x="1770992" y="1792376"/>
            <a:ext cx="7097765" cy="2043131"/>
            <a:chOff x="2078022" y="0"/>
            <a:chExt cx="9463686" cy="2724174"/>
          </a:xfrm>
        </p:grpSpPr>
        <p:sp>
          <p:nvSpPr>
            <p:cNvPr id="14" name="Right Arrow 13"/>
            <p:cNvSpPr/>
            <p:nvPr/>
          </p:nvSpPr>
          <p:spPr>
            <a:xfrm>
              <a:off x="2078022" y="0"/>
              <a:ext cx="9463686" cy="2724174"/>
            </a:xfrm>
            <a:prstGeom prst="rightArrow">
              <a:avLst>
                <a:gd name="adj1" fmla="val 75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5" name="Right Arrow 4"/>
            <p:cNvSpPr/>
            <p:nvPr/>
          </p:nvSpPr>
          <p:spPr>
            <a:xfrm>
              <a:off x="2078022" y="340522"/>
              <a:ext cx="8442121" cy="23836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525" tIns="9525" rIns="9525" bIns="9525" numCol="1" spcCol="1270" anchor="t" anchorCtr="0">
              <a:noAutofit/>
            </a:bodyPr>
            <a:lstStyle/>
            <a:p>
              <a:pPr marL="171450" lvl="1" indent="-171450" defTabSz="666750">
                <a:lnSpc>
                  <a:spcPct val="90000"/>
                </a:lnSpc>
                <a:spcBef>
                  <a:spcPct val="0"/>
                </a:spcBef>
                <a:spcAft>
                  <a:spcPct val="15000"/>
                </a:spcAft>
                <a:buChar char="••"/>
              </a:pPr>
              <a:r>
                <a:rPr lang="es-MX" sz="1500" dirty="0"/>
                <a:t>Es un análisis que facilita al líder el asegurar que sus decisiones estén alineadas estratégicamente, documentando los beneficios esperados. </a:t>
              </a:r>
            </a:p>
            <a:p>
              <a:pPr marL="0" lvl="1" defTabSz="666750">
                <a:lnSpc>
                  <a:spcPct val="90000"/>
                </a:lnSpc>
                <a:spcBef>
                  <a:spcPct val="0"/>
                </a:spcBef>
                <a:spcAft>
                  <a:spcPct val="15000"/>
                </a:spcAft>
              </a:pPr>
              <a:endParaRPr lang="es-MX" sz="1350" dirty="0"/>
            </a:p>
            <a:p>
              <a:pPr marL="171450" lvl="1" indent="-171450" defTabSz="666750">
                <a:lnSpc>
                  <a:spcPct val="90000"/>
                </a:lnSpc>
                <a:spcBef>
                  <a:spcPct val="0"/>
                </a:spcBef>
                <a:spcAft>
                  <a:spcPct val="15000"/>
                </a:spcAft>
                <a:buChar char="••"/>
              </a:pPr>
              <a:r>
                <a:rPr lang="es-MX" sz="1500" dirty="0"/>
                <a:t>Sin importar el monto solicitado, los líderes deben reflexionar sobre el valor agregado del uso de los recursos.</a:t>
              </a:r>
            </a:p>
            <a:p>
              <a:pPr marL="0" lvl="1" defTabSz="666750">
                <a:lnSpc>
                  <a:spcPct val="90000"/>
                </a:lnSpc>
                <a:spcBef>
                  <a:spcPct val="0"/>
                </a:spcBef>
                <a:spcAft>
                  <a:spcPct val="15000"/>
                </a:spcAft>
              </a:pPr>
              <a:endParaRPr lang="es-MX" sz="1200" dirty="0"/>
            </a:p>
            <a:p>
              <a:pPr marL="171450" lvl="1" indent="-171450" defTabSz="666750">
                <a:lnSpc>
                  <a:spcPct val="90000"/>
                </a:lnSpc>
                <a:spcBef>
                  <a:spcPct val="0"/>
                </a:spcBef>
                <a:spcAft>
                  <a:spcPct val="15000"/>
                </a:spcAft>
                <a:buChar char="••"/>
              </a:pPr>
              <a:r>
                <a:rPr lang="es-MX" sz="1500" dirty="0"/>
                <a:t>Esta reflexión debe ser previa al uso de los recursos. </a:t>
              </a:r>
            </a:p>
          </p:txBody>
        </p:sp>
      </p:grpSp>
      <p:grpSp>
        <p:nvGrpSpPr>
          <p:cNvPr id="5" name="Group 4"/>
          <p:cNvGrpSpPr/>
          <p:nvPr/>
        </p:nvGrpSpPr>
        <p:grpSpPr>
          <a:xfrm>
            <a:off x="212476" y="2609631"/>
            <a:ext cx="1661003" cy="420593"/>
            <a:chOff x="0" y="1089672"/>
            <a:chExt cx="2214671" cy="560791"/>
          </a:xfrm>
        </p:grpSpPr>
        <p:sp>
          <p:nvSpPr>
            <p:cNvPr id="12" name="Rounded Rectangle 11"/>
            <p:cNvSpPr/>
            <p:nvPr/>
          </p:nvSpPr>
          <p:spPr>
            <a:xfrm>
              <a:off x="0" y="1089672"/>
              <a:ext cx="2214671" cy="560791"/>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Rounded Rectangle 6"/>
            <p:cNvSpPr/>
            <p:nvPr/>
          </p:nvSpPr>
          <p:spPr>
            <a:xfrm>
              <a:off x="27376" y="1117048"/>
              <a:ext cx="2159919" cy="5060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7153" tIns="38576" rIns="77153" bIns="38576" numCol="1" spcCol="1270" anchor="ctr" anchorCtr="0">
              <a:noAutofit/>
            </a:bodyPr>
            <a:lstStyle/>
            <a:p>
              <a:pPr algn="ctr" defTabSz="900113">
                <a:lnSpc>
                  <a:spcPct val="90000"/>
                </a:lnSpc>
                <a:spcBef>
                  <a:spcPct val="0"/>
                </a:spcBef>
                <a:spcAft>
                  <a:spcPct val="35000"/>
                </a:spcAft>
              </a:pPr>
              <a:r>
                <a:rPr lang="es-MX" sz="2025" dirty="0"/>
                <a:t>¿Qué hace?</a:t>
              </a:r>
            </a:p>
          </p:txBody>
        </p:sp>
      </p:grpSp>
      <p:grpSp>
        <p:nvGrpSpPr>
          <p:cNvPr id="6" name="Group 5"/>
          <p:cNvGrpSpPr/>
          <p:nvPr/>
        </p:nvGrpSpPr>
        <p:grpSpPr>
          <a:xfrm>
            <a:off x="2171865" y="3898075"/>
            <a:ext cx="6759659" cy="2150528"/>
            <a:chOff x="2612518" y="2807598"/>
            <a:chExt cx="9012879" cy="2867371"/>
          </a:xfrm>
        </p:grpSpPr>
        <p:sp>
          <p:nvSpPr>
            <p:cNvPr id="10" name="Right Arrow 9"/>
            <p:cNvSpPr/>
            <p:nvPr/>
          </p:nvSpPr>
          <p:spPr>
            <a:xfrm>
              <a:off x="2612518" y="2807598"/>
              <a:ext cx="9012879" cy="2867371"/>
            </a:xfrm>
            <a:prstGeom prst="rightArrow">
              <a:avLst>
                <a:gd name="adj1" fmla="val 75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1" name="Right Arrow 8"/>
            <p:cNvSpPr/>
            <p:nvPr/>
          </p:nvSpPr>
          <p:spPr>
            <a:xfrm>
              <a:off x="2612518" y="3166019"/>
              <a:ext cx="7937615" cy="215052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525" tIns="9525" rIns="9525" bIns="9525" numCol="1" spcCol="1270" anchor="t" anchorCtr="0">
              <a:noAutofit/>
            </a:bodyPr>
            <a:lstStyle/>
            <a:p>
              <a:pPr marL="171450" lvl="1" indent="-171450" defTabSz="666750">
                <a:lnSpc>
                  <a:spcPct val="90000"/>
                </a:lnSpc>
                <a:spcBef>
                  <a:spcPct val="0"/>
                </a:spcBef>
                <a:spcAft>
                  <a:spcPct val="15000"/>
                </a:spcAft>
                <a:buChar char="••"/>
              </a:pPr>
              <a:r>
                <a:rPr lang="es-MX" sz="1500" dirty="0"/>
                <a:t>A través de la plataforma tecnológica </a:t>
              </a:r>
              <a:r>
                <a:rPr lang="es-MX" sz="1500" b="1" dirty="0"/>
                <a:t>REFLEXIONA</a:t>
              </a:r>
              <a:r>
                <a:rPr lang="es-MX" sz="1500" dirty="0"/>
                <a:t>, se le solicita al líder justificar, validar, autorizar y documentar peticiones de egresos mayores a $50 mil pesos (IVA incluido) en gastos de operación.  </a:t>
              </a:r>
            </a:p>
            <a:p>
              <a:pPr marL="171450" lvl="1" indent="-171450" defTabSz="666750">
                <a:lnSpc>
                  <a:spcPct val="90000"/>
                </a:lnSpc>
                <a:spcBef>
                  <a:spcPct val="0"/>
                </a:spcBef>
                <a:spcAft>
                  <a:spcPct val="15000"/>
                </a:spcAft>
                <a:buChar char="••"/>
              </a:pPr>
              <a:endParaRPr lang="es-MX" sz="1500" dirty="0"/>
            </a:p>
            <a:p>
              <a:pPr marL="171450" lvl="1" indent="-171450" defTabSz="666750">
                <a:lnSpc>
                  <a:spcPct val="90000"/>
                </a:lnSpc>
                <a:spcBef>
                  <a:spcPct val="0"/>
                </a:spcBef>
                <a:spcAft>
                  <a:spcPct val="15000"/>
                </a:spcAft>
                <a:buChar char="••"/>
              </a:pPr>
              <a:r>
                <a:rPr lang="es-MX" sz="1500" dirty="0"/>
                <a:t>Para eventos y proyectos, todos deberán utilizar la plataforma de REFLEXIONA sin importar el monto.</a:t>
              </a:r>
            </a:p>
          </p:txBody>
        </p:sp>
      </p:grpSp>
      <p:grpSp>
        <p:nvGrpSpPr>
          <p:cNvPr id="7" name="Group 6"/>
          <p:cNvGrpSpPr/>
          <p:nvPr/>
        </p:nvGrpSpPr>
        <p:grpSpPr>
          <a:xfrm>
            <a:off x="254187" y="4684222"/>
            <a:ext cx="1917677" cy="607109"/>
            <a:chOff x="55614" y="3855793"/>
            <a:chExt cx="2556903" cy="809479"/>
          </a:xfrm>
        </p:grpSpPr>
        <p:sp>
          <p:nvSpPr>
            <p:cNvPr id="8" name="Rounded Rectangle 7"/>
            <p:cNvSpPr/>
            <p:nvPr/>
          </p:nvSpPr>
          <p:spPr>
            <a:xfrm>
              <a:off x="55614" y="3855793"/>
              <a:ext cx="2556903" cy="80947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Rounded Rectangle 10"/>
            <p:cNvSpPr/>
            <p:nvPr/>
          </p:nvSpPr>
          <p:spPr>
            <a:xfrm>
              <a:off x="95130" y="3895309"/>
              <a:ext cx="2477871" cy="7304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7153" tIns="38576" rIns="77153" bIns="38576" numCol="1" spcCol="1270" anchor="ctr" anchorCtr="0">
              <a:noAutofit/>
            </a:bodyPr>
            <a:lstStyle/>
            <a:p>
              <a:pPr algn="ctr" defTabSz="900113">
                <a:lnSpc>
                  <a:spcPct val="90000"/>
                </a:lnSpc>
                <a:spcBef>
                  <a:spcPct val="0"/>
                </a:spcBef>
                <a:spcAft>
                  <a:spcPct val="35000"/>
                </a:spcAft>
              </a:pPr>
              <a:r>
                <a:rPr lang="es-MX" sz="2025" dirty="0"/>
                <a:t>¿Cómo lo hace?</a:t>
              </a:r>
            </a:p>
          </p:txBody>
        </p:sp>
      </p:grpSp>
    </p:spTree>
    <p:extLst>
      <p:ext uri="{BB962C8B-B14F-4D97-AF65-F5344CB8AC3E}">
        <p14:creationId xmlns:p14="http://schemas.microsoft.com/office/powerpoint/2010/main" val="21146123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890" y="110939"/>
            <a:ext cx="7188201" cy="857250"/>
          </a:xfrm>
        </p:spPr>
        <p:txBody>
          <a:bodyPr/>
          <a:lstStyle/>
          <a:p>
            <a:pPr algn="l"/>
            <a:r>
              <a:rPr lang="es-MX" sz="2400" dirty="0" smtClean="0"/>
              <a:t>¿Cuándo hacer una reflexión?</a:t>
            </a:r>
            <a:endParaRPr lang="es-MX" sz="2400" dirty="0"/>
          </a:p>
        </p:txBody>
      </p:sp>
      <p:sp>
        <p:nvSpPr>
          <p:cNvPr id="3" name="Content Placeholder 2"/>
          <p:cNvSpPr>
            <a:spLocks noGrp="1"/>
          </p:cNvSpPr>
          <p:nvPr>
            <p:ph idx="1"/>
          </p:nvPr>
        </p:nvSpPr>
        <p:spPr/>
        <p:txBody>
          <a:bodyPr>
            <a:normAutofit/>
          </a:bodyPr>
          <a:lstStyle/>
          <a:p>
            <a:r>
              <a:rPr lang="es-MX" dirty="0" smtClean="0"/>
              <a:t>Reflexiona debe iniciarse antes de:</a:t>
            </a:r>
          </a:p>
          <a:p>
            <a:pPr lvl="1"/>
            <a:r>
              <a:rPr lang="es-MX" dirty="0" smtClean="0"/>
              <a:t>Realizar cualquier compromiso con un tercero</a:t>
            </a:r>
          </a:p>
          <a:p>
            <a:pPr lvl="1"/>
            <a:r>
              <a:rPr lang="es-MX" dirty="0" smtClean="0"/>
              <a:t>Firmar cualquier tipo de contrato </a:t>
            </a:r>
          </a:p>
          <a:p>
            <a:pPr lvl="1"/>
            <a:endParaRPr lang="es-MX" dirty="0" smtClean="0"/>
          </a:p>
          <a:p>
            <a:r>
              <a:rPr lang="es-MX" dirty="0" smtClean="0"/>
              <a:t>No es necesario contar con el monto exacto al momento de realizar la solicitud, ni se requiere anexar cotizaciones.</a:t>
            </a:r>
          </a:p>
          <a:p>
            <a:pPr lvl="1"/>
            <a:r>
              <a:rPr lang="es-MX" dirty="0" smtClean="0"/>
              <a:t>Anexar una factura – significa una “X”</a:t>
            </a:r>
          </a:p>
          <a:p>
            <a:pPr lvl="1"/>
            <a:endParaRPr lang="es-MX" dirty="0"/>
          </a:p>
          <a:p>
            <a:r>
              <a:rPr lang="es-MX" dirty="0" smtClean="0"/>
              <a:t>Debe considerarse el tiempo de autorización que toma una reflexión.</a:t>
            </a:r>
          </a:p>
          <a:p>
            <a:pPr lvl="1"/>
            <a:r>
              <a:rPr lang="es-MX" dirty="0" smtClean="0"/>
              <a:t>75% de las reflexiones autorizadas en menos de dos semanas.</a:t>
            </a:r>
          </a:p>
          <a:p>
            <a:pPr marL="342900" lvl="1" indent="0">
              <a:buNone/>
            </a:pPr>
            <a:endParaRPr lang="es-MX" dirty="0" smtClean="0"/>
          </a:p>
          <a:p>
            <a:pPr lvl="1"/>
            <a:endParaRPr lang="es-MX" dirty="0" smtClean="0"/>
          </a:p>
        </p:txBody>
      </p:sp>
    </p:spTree>
    <p:extLst>
      <p:ext uri="{BB962C8B-B14F-4D97-AF65-F5344CB8AC3E}">
        <p14:creationId xmlns:p14="http://schemas.microsoft.com/office/powerpoint/2010/main" val="30011906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059" y="94131"/>
            <a:ext cx="7188201" cy="857250"/>
          </a:xfrm>
        </p:spPr>
        <p:txBody>
          <a:bodyPr/>
          <a:lstStyle/>
          <a:p>
            <a:pPr algn="l"/>
            <a:r>
              <a:rPr lang="es-MX" sz="2400" dirty="0" smtClean="0"/>
              <a:t>¿Quiénes participan en una reflexión?</a:t>
            </a:r>
            <a:endParaRPr lang="es-MX"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3680342"/>
              </p:ext>
            </p:extLst>
          </p:nvPr>
        </p:nvGraphicFramePr>
        <p:xfrm>
          <a:off x="453166" y="1475142"/>
          <a:ext cx="8515352" cy="3250407"/>
        </p:xfrm>
        <a:graphic>
          <a:graphicData uri="http://schemas.openxmlformats.org/drawingml/2006/table">
            <a:tbl>
              <a:tblPr/>
              <a:tblGrid>
                <a:gridCol w="1455884"/>
                <a:gridCol w="1287317"/>
                <a:gridCol w="1085850"/>
                <a:gridCol w="1485900"/>
                <a:gridCol w="1052539"/>
                <a:gridCol w="943924"/>
                <a:gridCol w="1203938"/>
              </a:tblGrid>
              <a:tr h="298244">
                <a:tc>
                  <a:txBody>
                    <a:bodyPr/>
                    <a:lstStyle/>
                    <a:p>
                      <a:pPr algn="l" fontAlgn="b"/>
                      <a:r>
                        <a:rPr lang="es-MX" sz="18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800" b="0" i="0" u="none" strike="noStrike">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b"/>
                      <a:r>
                        <a:rPr lang="es-MX" sz="1800" b="0" i="0" u="none" strike="noStrike">
                          <a:solidFill>
                            <a:srgbClr val="000000"/>
                          </a:solidFill>
                          <a:effectLst/>
                          <a:latin typeface="Calibri" panose="020F0502020204030204" pitchFamily="34" charset="0"/>
                        </a:rPr>
                        <a:t>Participantes</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879593">
                <a:tc>
                  <a:txBody>
                    <a:bodyPr/>
                    <a:lstStyle/>
                    <a:p>
                      <a:pPr algn="ctr" fontAlgn="b"/>
                      <a:r>
                        <a:rPr lang="es-MX" sz="1800" b="0" i="0" u="none" strike="noStrike" dirty="0">
                          <a:solidFill>
                            <a:srgbClr val="000000"/>
                          </a:solidFill>
                          <a:effectLst/>
                          <a:latin typeface="Calibri" panose="020F0502020204030204" pitchFamily="34" charset="0"/>
                        </a:rPr>
                        <a:t>Tipo de egreso</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800" b="0" i="0" u="none" strike="noStrike" dirty="0">
                          <a:solidFill>
                            <a:srgbClr val="000000"/>
                          </a:solidFill>
                          <a:effectLst/>
                          <a:latin typeface="Calibri" panose="020F0502020204030204" pitchFamily="34" charset="0"/>
                        </a:rPr>
                        <a:t>Subcategoría</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800" b="1" i="0" u="none" strike="noStrike" dirty="0">
                          <a:solidFill>
                            <a:srgbClr val="00B0F0"/>
                          </a:solidFill>
                          <a:effectLst/>
                          <a:latin typeface="Calibri" panose="020F0502020204030204" pitchFamily="34" charset="0"/>
                        </a:rPr>
                        <a:t>Validador funcional</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800" b="1" i="0" u="none" strike="noStrike" dirty="0">
                          <a:solidFill>
                            <a:srgbClr val="00B0F0"/>
                          </a:solidFill>
                          <a:effectLst/>
                          <a:latin typeface="Calibri" panose="020F0502020204030204" pitchFamily="34" charset="0"/>
                        </a:rPr>
                        <a:t>Validador organizacional</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800" b="1" i="0" u="none" strike="noStrike" dirty="0">
                          <a:solidFill>
                            <a:srgbClr val="00B0F0"/>
                          </a:solidFill>
                          <a:effectLst/>
                          <a:latin typeface="Calibri" panose="020F0502020204030204" pitchFamily="34" charset="0"/>
                        </a:rPr>
                        <a:t>Validador financiero</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800" b="1" i="0" u="none" strike="noStrike" dirty="0">
                          <a:solidFill>
                            <a:srgbClr val="00B0F0"/>
                          </a:solidFill>
                          <a:effectLst/>
                          <a:latin typeface="Calibri" panose="020F0502020204030204" pitchFamily="34" charset="0"/>
                        </a:rPr>
                        <a:t>Validador del proceso</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800" b="1" i="0" u="none" strike="noStrike" dirty="0">
                          <a:solidFill>
                            <a:srgbClr val="00B0F0"/>
                          </a:solidFill>
                          <a:effectLst/>
                          <a:latin typeface="Calibri" panose="020F0502020204030204" pitchFamily="34" charset="0"/>
                        </a:rPr>
                        <a:t>Autorizador</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8919">
                <a:tc>
                  <a:txBody>
                    <a:bodyPr/>
                    <a:lstStyle/>
                    <a:p>
                      <a:pPr algn="l" fontAlgn="b"/>
                      <a:r>
                        <a:rPr lang="es-MX" sz="1800" b="0" i="0" u="none" strike="noStrike" dirty="0">
                          <a:solidFill>
                            <a:srgbClr val="000000"/>
                          </a:solidFill>
                          <a:effectLst/>
                          <a:latin typeface="Calibri" panose="020F0502020204030204" pitchFamily="34" charset="0"/>
                        </a:rPr>
                        <a:t>Gastos de operación</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800" b="0" i="0" u="none" strike="noStrike">
                          <a:solidFill>
                            <a:srgbClr val="000000"/>
                          </a:solidFill>
                          <a:effectLst/>
                          <a:latin typeface="Calibri" panose="020F0502020204030204" pitchFamily="34" charset="0"/>
                        </a:rPr>
                        <a:t>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8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l" fontAlgn="b"/>
                      <a:r>
                        <a:rPr lang="es-MX" sz="1800" b="0" i="0" u="none" strike="noStrike">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l" fontAlgn="b"/>
                      <a:r>
                        <a:rPr lang="es-MX" sz="18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l" fontAlgn="b"/>
                      <a:r>
                        <a:rPr lang="es-MX" sz="18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l" fontAlgn="b"/>
                      <a:r>
                        <a:rPr lang="es-MX" sz="18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r>
              <a:tr h="298244">
                <a:tc>
                  <a:txBody>
                    <a:bodyPr/>
                    <a:lstStyle/>
                    <a:p>
                      <a:pPr algn="l" fontAlgn="b"/>
                      <a:r>
                        <a:rPr lang="es-MX" sz="1800" b="0" i="0" u="none" strike="noStrike" dirty="0">
                          <a:solidFill>
                            <a:srgbClr val="000000"/>
                          </a:solidFill>
                          <a:effectLst/>
                          <a:latin typeface="Calibri" panose="020F0502020204030204" pitchFamily="34" charset="0"/>
                        </a:rPr>
                        <a:t>Eventos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800" b="0" i="0" u="none" strike="noStrike" dirty="0">
                          <a:solidFill>
                            <a:srgbClr val="000000"/>
                          </a:solidFill>
                          <a:effectLst/>
                          <a:latin typeface="Calibri" panose="020F0502020204030204" pitchFamily="34" charset="0"/>
                        </a:rPr>
                        <a:t>Otros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8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l" fontAlgn="b"/>
                      <a:r>
                        <a:rPr lang="es-MX" sz="18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l" fontAlgn="b"/>
                      <a:r>
                        <a:rPr lang="es-MX" sz="18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l" fontAlgn="b"/>
                      <a:r>
                        <a:rPr lang="es-MX" sz="18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l" fontAlgn="b"/>
                      <a:r>
                        <a:rPr lang="es-MX" sz="1800" b="0" i="0" u="none" strike="noStrike">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r>
              <a:tr h="588919">
                <a:tc>
                  <a:txBody>
                    <a:bodyPr/>
                    <a:lstStyle/>
                    <a:p>
                      <a:pPr algn="l" fontAlgn="b"/>
                      <a:r>
                        <a:rPr lang="es-MX" sz="1800" b="0" i="0" u="none" strike="noStrike">
                          <a:solidFill>
                            <a:srgbClr val="000000"/>
                          </a:solidFill>
                          <a:effectLst/>
                          <a:latin typeface="Calibri" panose="020F0502020204030204" pitchFamily="34" charset="0"/>
                        </a:rPr>
                        <a:t>Proyectos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800" b="0" i="0" u="none" strike="noStrike" dirty="0">
                          <a:solidFill>
                            <a:srgbClr val="000000"/>
                          </a:solidFill>
                          <a:effectLst/>
                          <a:latin typeface="Calibri" panose="020F0502020204030204" pitchFamily="34" charset="0"/>
                        </a:rPr>
                        <a:t>Educación Continua</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8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l" fontAlgn="b"/>
                      <a:r>
                        <a:rPr lang="es-MX" sz="18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l" fontAlgn="b"/>
                      <a:r>
                        <a:rPr lang="es-MX" sz="1800" b="0" i="0" u="none" strike="noStrike">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l" fontAlgn="b"/>
                      <a:r>
                        <a:rPr lang="es-MX" sz="18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l" fontAlgn="b"/>
                      <a:r>
                        <a:rPr lang="es-MX" sz="18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r>
              <a:tr h="298244">
                <a:tc>
                  <a:txBody>
                    <a:bodyPr/>
                    <a:lstStyle/>
                    <a:p>
                      <a:pPr algn="l" fontAlgn="b"/>
                      <a:r>
                        <a:rPr lang="es-MX" sz="1800" b="0" i="0" u="none" strike="noStrike">
                          <a:solidFill>
                            <a:srgbClr val="000000"/>
                          </a:solidFill>
                          <a:effectLst/>
                          <a:latin typeface="Calibri" panose="020F0502020204030204" pitchFamily="34" charset="0"/>
                        </a:rPr>
                        <a:t>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800" b="0" i="0" u="none" strike="noStrike" dirty="0">
                          <a:solidFill>
                            <a:srgbClr val="000000"/>
                          </a:solidFill>
                          <a:effectLst/>
                          <a:latin typeface="Calibri" panose="020F0502020204030204" pitchFamily="34" charset="0"/>
                        </a:rPr>
                        <a:t>Investigación</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800" b="0" i="0" u="none" strike="noStrike">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l" fontAlgn="b"/>
                      <a:r>
                        <a:rPr lang="es-MX" sz="18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l" fontAlgn="b"/>
                      <a:r>
                        <a:rPr lang="es-MX" sz="18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l" fontAlgn="b"/>
                      <a:r>
                        <a:rPr lang="es-MX" sz="1800" b="0" i="0" u="none" strike="noStrike">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l" fontAlgn="b"/>
                      <a:r>
                        <a:rPr lang="es-MX" sz="18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r>
              <a:tr h="298244">
                <a:tc>
                  <a:txBody>
                    <a:bodyPr/>
                    <a:lstStyle/>
                    <a:p>
                      <a:pPr algn="l" fontAlgn="b"/>
                      <a:r>
                        <a:rPr lang="es-MX" sz="1800" b="0" i="0" u="none" strike="noStrike" dirty="0">
                          <a:solidFill>
                            <a:srgbClr val="000000"/>
                          </a:solidFill>
                          <a:effectLst/>
                          <a:latin typeface="Calibri" panose="020F0502020204030204" pitchFamily="34" charset="0"/>
                        </a:rPr>
                        <a:t>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800" b="0" i="0" u="none" strike="noStrike" dirty="0">
                          <a:solidFill>
                            <a:srgbClr val="000000"/>
                          </a:solidFill>
                          <a:effectLst/>
                          <a:latin typeface="Calibri" panose="020F0502020204030204" pitchFamily="34" charset="0"/>
                        </a:rPr>
                        <a:t>Otros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800" b="0" i="0" u="none" strike="noStrike">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l" fontAlgn="b"/>
                      <a:r>
                        <a:rPr lang="es-MX" sz="18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l" fontAlgn="b"/>
                      <a:r>
                        <a:rPr lang="es-MX" sz="18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l" fontAlgn="b"/>
                      <a:r>
                        <a:rPr lang="es-MX" sz="18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l" fontAlgn="b"/>
                      <a:r>
                        <a:rPr lang="es-MX" sz="18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r>
            </a:tbl>
          </a:graphicData>
        </a:graphic>
      </p:graphicFrame>
    </p:spTree>
    <p:extLst>
      <p:ext uri="{BB962C8B-B14F-4D97-AF65-F5344CB8AC3E}">
        <p14:creationId xmlns:p14="http://schemas.microsoft.com/office/powerpoint/2010/main" val="570613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_PART_0" val="eyIkaWQiOiIxIiwiQ3VsdHVyZUluZm9OYW1lIjoiZXMtTVgiLCJTdHlsZU5hbWUiOiJTdGFuZGFyZCIsIklzVGVtcGxhdGUiOmZhbHNlLCJWZXJzaW9uIjp7IiRpZCI6IjIiLCJWZXJzaW9uIjoiMy4wLjEiLCJPcmlnaW5hbEFzc2VtYmx5VmVyc2lvbiI6IjMuMDEuMDcuMDAiLCJFZGl0aW9uIjoiQmFzaWMiLCJJc1BsdXNFZGl0aW9uIjpmYWxzZX0sIkVmZmVjdCI6MSwiU3R5bGUiOnsiJGlkIjoiMyIsIlRpbWViYW5kU3R5bGUiOnsiJGlkIjoiNCIsIlNjYWxlTWFya2luZyI6MCwiU2hhcGUiOjAsIlNoYXBlU3R5bGUiOnsiJGlkIjoiNSIsIk1hcmdpbiI6eyIkaWQiOiI2IiwiVG9wIjowLCJMZWZ0IjoxMiwiUmlnaHQiOjEyLCJCb3R0b20iOjB9LCJQYWRkaW5nIjp7IiRpZCI6IjciLCJUb3AiOjUsIkxlZnQiOjAsIlJpZ2h0IjowLCJCb3R0b20iOjV9LCJCYWNrZ3JvdW5kIjp7IiRpZCI6IjgiLCJDb2xvciI6eyIkaWQiOiI5IiwiQSI6MjU1LCJSIjo2OCwiRyI6ODQsIkIiOjEwNn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TkyLCJHIjo4MCwiQiI6Nzd9fSwiTWF4V2lkdGgiOiJJbmZpbml0eSIsIk1heEhlaWdodCI6IkluZmluaXR5IiwiU21hcnRGb3JlZ3JvdW5kSXNBY3RpdmUiOmZhbHNlLCJIb3Jpem9udGFsQWxpZ25tZW50IjowLCJWZXJ0aWNhbEFsaWdubWVudCI6MCwiU21hcnRGb3JlZ3JvdW5kIjpudWxsLCJNYXJnaW4iOnsiJGlkIjoiMTciLCJUb3AiOjAsIkxlZnQiOjAsIlJpZ2h0IjoyNSwiQm90dG9tIjowfSwiUGFkZGluZyI6eyIkaWQiOiIxOCIsIlRvcCI6MCwiTGVmdCI6MCwiUmlnaHQiOjAsIkJvdHRvbSI6MH0sIkJhY2tncm91bmQiOnsiJGlkIjoiMTkiLCJDb2xvciI6eyIkaWQiOiIyMCIsIkEiOjAsIlIiOjAsIkciOjAsIkIiOjB9fSwiSXNWaXNpYmxlIjp0cnV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TkyLCJHIjo4MCwiQiI6Nzd9fSwiTWF4V2lkdGgiOiJJbmZpbml0eSIsIk1heEhlaWdodCI6IkluZmluaXR5IiwiU21hcnRGb3JlZ3JvdW5kSXNBY3RpdmUiOmZhbHNlLCJIb3Jpem9udGFsQWxpZ25tZW50IjowLCJWZXJ0aWNhbEFsaWdubWVudCI6MCwiU21hcnRGb3JlZ3JvdW5kIjpudWxsLCJNYXJnaW4iOnsiJGlkIjoiMjUiLCJUb3AiOjAsIkxlZnQiOjI1LCJSaWdodCI6MCwiQm90dG9tIjowfSwiUGFkZGluZyI6eyIkaWQiOiIyNiIsIlRvcCI6MCwiTGVmdCI6MCwiUmlnaHQiOjAsIkJvdHRvbSI6MH0sIkJhY2tncm91bmQiOnsiJGlkIjoiMjciLCJDb2xvciI6eyIkcmVmIjoiMjAifX0sIklzVmlzaWJsZSI6dHJ1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dHJ1ZSwiRWxhcHNlZFRpbWVGb3JtYXQiOjIsIlRvZGF5TWFya2VyUG9zaXRpb24iOjMsIlF1aWNrUG9zaXRpb24iOjEsIkFic29sdXRlUG9zaXRpb24iOjI0MC4wLCJNYXJnaW4iOnsiJGlkIjoiNDkiLCJUb3AiOjAsIkxlZnQiOjEwLCJSaWdodCI6MTAsIkJvdHRvbSI6MH0sIlBhZGRpbmciOnsiJGlkIjoiNTAiLCJUb3AiOjAsIkxlZnQiOjAsIlJpZ2h0IjowLCJCb3R0b20iOjB9LCJCYWNrZ3JvdW5kIjp7IiRpZCI6IjUxIiwiQ29sb3IiOnsiJGlkIjoiNTIiLCJBIjoyNTUsIlIiOjMxLCJHIjo3MywiQiI6MTI1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zEsIkciOjczLCJCIjoxMjZ9fSwiTGluZVdlaWdodCI6MS4wLCJMaW5lVHlwZSI6MCwiUGFyZW50U3R5bGUiOm51bGx9LCJJc0JlbG93VGltZWJhbmQiOmZhbHNlLCJIaWRlRGF0ZSI6ZmFsc2UsIlNoYXBlU2l6ZSI6MSwiU3BhY2luZyI6MS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udWxsLCJJc1Zpc2libGUiOnRydWUsIldpZHRoIjoxOC4wLCJIZWlnaHQiOjIwLjAsIkJvcmRlclN0eWxlIjp7IiRpZCI6IjYyIiwiTGluZUNvbG9yIjp7IiRpZCI6IjYzIiwiJHR5cGUiOiJOTFJFLkNvbW1vbi5Eb20uU29saWRDb2xvckJydXNoLCBOTFJFLkNvbW1vbiIsIkNvbG9yIjp7IiRpZCI6IjY0IiwiQSI6MjU1LCJSIjoyNTUsIkciOjAsIkIiOjB9fSwiTGluZVdlaWdodCI6MC4wLCJMaW5lVHlwZSI6MCwiUGFyZW50U3R5bGUiOm51bGx9LCJQYXJlbnRTdHlsZSI6bnVsbH0sIlRpdGxlU3R5bGUiOnsiJGlkIjoiNjUiLCJGb250U2V0dGluZ3MiOnsiJGlkIjoiNjYiLCJGb250U2l6ZSI6MTEsIkZvbnROYW1lIjoiQ2FsaWJyaSIsIklzQm9sZCI6dHJ1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YWxpYnJpIiwiSXNCb2xkIjpmYWxzZSwiSXNJdGFsaWMiOmZhbHNlLCJJc1VuZGVybGluZWQiOmZhbHNlLCJQYXJlbnRTdHlsZSI6bnVsbH0sIkF1dG9TaXplIjowLCJGb3JlZ3JvdW5kIjp7IiRpZCI6Ijc0IiwiQ29sb3IiOnsiJGlkIjoiNzUiLCJBIjoyNTUsIlIiOjMxLCJHIjo3MywiQiI6MTI2fX0sIk1heFdpZHRoIjoyMDAuMCwiTWF4SGVpZ2h0IjoiSW5maW5pdHkiLCJTbWFydEZvcmVncm91bmRJc0FjdGl2ZSI6ZmFsc2UsIkhvcml6b250YWxBbGlnbm1lbnQiOjAsIlZlcnRpY2FsQWxpZ25tZW50IjowLCJTbWFydEZvcmVncm91bmQiOm51bGwsIk1hcmdpbiI6eyIkaWQiOiI3NiIsIlRvcCI6MCwiTGVmdCI6MCwiUmlnaHQiOjAsIkJvdHRvbSI6MH0sIlBhZGRpbmciOnsiJGlkIjoiNzciLCJUb3AiOjAsIkxlZnQiOjAsIlJpZ2h0IjowLCJCb3R0b20iOjB9LCJCYWNrZ3JvdW5kIjp7IiRpZCI6Ijc4IiwiQ29sb3IiOnsiJHJlZiI6IjIwIn19LCJJc1Zpc2libGUiOnRydWUsIldpZHRoIjowLjAsIkhlaWdodCI6MC4wLCJCb3JkZXJTdHlsZSI6bnVsbCwiUGFyZW50U3R5bGUiOm51bGx9LCJEYXRlRm9ybWF0Ijp7IiRpZCI6Ijc5IiwiRm9ybWF0U3RyaW5nIjoiTS9kL3l5eXkiLCJTZXBhcmF0b3IiOiIvIiwiVXNlSW50ZXJuYXRpb25hbERhdGVGb3JtYXQiOmZhbHNlfSwiSXNWaXNpYmxlIjp0cnVlLCJQYXJlbnRTdHlsZSI6bnVsbH0sIkRlZmF1bHRUYXNrU3R5bGUiOnsiJGlkIjoiODAiLCJTaGFwZSI6MCwiU2hhcGVUaGlja25lc3MiOjEsIkR1cmF0aW9uRm9ybWF0IjowLCJJbmNsdWRlTm9uV29ya2luZ0RheXNJbkR1cmF0aW9uIjp0cnVlLCJQZXJjZW50YWdlQ29tcGxldGVTdHlsZSI6eyIkaWQiOiI4MSIsIkZvbnRTZXR0aW5ncyI6eyIkaWQiOiI4MiIsIkZvbnRTaXplIjoxMCwiRm9udE5hbWUiOiJDYWxpYnJpIiwiSXNCb2xkIjpmYWxzZSwiSXNJdGFsaWMiOmZhbHNlLCJJc1VuZGVybGluZWQiOmZhbHNlLCJQYXJlbnRTdHlsZSI6bnVsbH0sIkF1dG9TaXplIjowLCJGb3JlZ3JvdW5kIjp7IiRpZCI6IjgzIiwiQ29sb3IiOnsiJGlkIjoiODQiLCJBIjoyNTUsIlIiOjE5MiwiRyI6ODAsIkIiOjc3fX0sIk1heFdpZHRoIjoyMDAuMCwiTWF4SGVpZ2h0IjoiSW5maW5pdHkiLCJTbWFydEZvcmVncm91bmRJc0FjdGl2ZSI6ZmFsc2UsIkhvcml6b250YWxBbGlnbm1lbnQiOjAsIlZlcnRpY2FsQWxpZ25tZW50IjowLCJTbWFydEZvcmVncm91bmQiOm51bGwsIk1hcmdpbiI6eyIkaWQiOiI4NSIsIlRvcCI6MCwiTGVmdCI6MCwiUmlnaHQiOjAsIkJvdHRvbSI6MH0sIlBhZGRpbmciOnsiJGlkIjoiODYiLCJUb3AiOjAsIkxlZnQiOjAsIlJpZ2h0IjowLCJCb3R0b20iOjB9LCJCYWNrZ3JvdW5kIjp7IiRpZCI6Ijg3IiwiQ29sb3IiOnsiJHJlZiI6IjIwIn19LCJJc1Zpc2libGUiOnRydWUsIldpZHRoIjowLjAsIkhlaWdodCI6MC4wLCJCb3JkZXJTdHlsZSI6bnVsbCwiUGFyZW50U3R5bGUiOm51bGx9LCJEdXJhdGlvblN0eWxlIjp7IiRpZCI6Ijg4IiwiRm9udFNldHRpbmdzIjp7IiRpZCI6Ijg5IiwiRm9udFNpemUiOjEwLCJGb250TmFtZSI6IkNhbGlicmkiLCJJc0JvbGQiOmZhbHNlLCJJc0l0YWxpYyI6ZmFsc2UsIklzVW5kZXJsaW5lZCI6ZmFsc2UsIlBhcmVudFN0eWxlIjpudWxsfSwiQXV0b1NpemUiOjAsIkZvcmVncm91bmQiOnsiJGlkIjoiOTAiLCJDb2xvciI6eyIkaWQiOiI5MSIsIkEiOjI1NSwiUiI6MTkyLCJHIjo4MCwiQiI6Nzd9fSwiTWF4V2lkdGgiOjIwMC4wLCJNYXhIZWlnaHQiOiJJbmZpbml0eSIsIlNtYXJ0Rm9yZWdyb3VuZElzQWN0aXZlIjpmYWxzZSwiSG9yaXpvbnRhbEFsaWdubWVudCI6MCwiVmVydGljYWxBbGlnbm1lbnQiOjAsIlNtYXJ0Rm9yZWdyb3VuZCI6bnVsbCwiTWFyZ2luIjp7IiRpZCI6IjkyIiwiVG9wIjowLCJMZWZ0IjowLCJSaWdodCI6MCwiQm90dG9tIjowfSwiUGFkZGluZyI6eyIkaWQiOiI5MyIsIlRvcCI6MCwiTGVmdCI6MCwiUmlnaHQiOjAsIkJvdHRvbSI6MH0sIkJhY2tncm91bmQiOnsiJGlkIjoiOTQiLCJDb2xvciI6eyIkcmVmIjoiMjAifX0sIklzVmlzaWJsZSI6dHJ1ZSwiV2lkdGgiOjAuMCwiSGVpZ2h0IjowLjAsIkJvcmRlclN0eWxlIjpudWxsLCJQYXJlbnRTdHlsZSI6bnVsbH0sIkhvcml6b250YWxDb25uZWN0b3JTdHlsZSI6eyIkaWQiOiI5NSIsIkxpbmVDb2xvciI6eyIkaWQiOiI5NiIsIiR0eXBlIjoiTkxSRS5Db21tb24uRG9tLlNvbGlkQ29sb3JCcnVzaCwgTkxSRS5Db21tb24iLCJDb2xvciI6eyIkaWQiOiI5NyIsIkEiOjI1NSwiUiI6MjA0LCJHIjoyMDQsIkIiOjIwNH19LCJMaW5lV2VpZ2h0IjoxLjAsIkxpbmVUeXBlIjowLCJQYXJlbnRTdHlsZSI6bnVsbH0sIlZlcnRpY2FsQ29ubmVjdG9yU3R5bGUiOnsiJGlkIjoiOTgiLCJMaW5lQ29sb3IiOnsiJGlkIjoiOTkiLCIkdHlwZSI6Ik5MUkUuQ29tbW9uLkRvbS5Tb2xpZENvbG9yQnJ1c2gsIE5MUkUuQ29tbW9uIiwiQ29sb3IiOnsiJGlkIjoiMTAwIiwiQSI6MjU1LCJSIjoyMDQsIkciOjIwNCwiQiI6MjA0fX0sIkxpbmVXZWlnaHQiOjAuMCwiTGluZVR5cGUiOjAsIlBhcmVudFN0eWxlIjpudWxsfSwiTWFyZ2luIjpudWxsLCJTdGFydERhdGVQb3NpdGlvbiI6NCwiRW5kRGF0ZVBvc2l0aW9uIjo0LCJUaXRsZVBvc2l0aW9uIjo1LCJEdXJhdGlvblBvc2l0aW9uIjo2LCJQZXJjZW50YWdlQ29tcGxldGVkUG9zaXRpb24iOjYsIlNwYWNpbmciOjUsIklzQmVsb3dUaW1lYmFuZCI6dHJ1ZSwiUGVyY2VudGFnZUNvbXBsZXRlU2hhcGVPcGFjaXR5IjozNSwiU2hhcGVTdHlsZSI6eyIkaWQiOiIxMDEiLCJNYXJnaW4iOnsiJGlkIjoiMTAyIiwiVG9wIjowLCJMZWZ0Ijo0LCJSaWdodCI6NCwiQm90dG9tIjowfSwiUGFkZGluZyI6eyIkaWQiOiIxMDMiLCJUb3AiOjAsIkxlZnQiOjAsIlJpZ2h0IjowLCJCb3R0b20iOjB9LCJCYWNrZ3JvdW5kIjpudWxsLCJJc1Zpc2libGUiOnRydWUsIldpZHRoIjowLjAsIkhlaWdodCI6MTYuMCwiQm9yZGVyU3R5bGUiOnsiJGlkIjoiMTA0IiwiTGluZUNvbG9yIjp7IiRpZCI6IjEwNSIsIiR0eXBlIjoiTkxSRS5Db21tb24uRG9tLlNvbGlkQ29sb3JCcnVzaCwgTkxSRS5Db21tb24iLCJDb2xvciI6eyIkaWQiOiIxMDYiLCJBIjoyNTUsIlIiOjI1NSwiRyI6MCwiQiI6MH19LCJMaW5lV2VpZ2h0IjowLjAsIkxpbmVUeXBlIjowLCJQYXJlbnRTdHlsZSI6bnVsbH0sIlBhcmVudFN0eWxlIjpudWxsfSwiVGl0bGVTdHlsZSI6eyIkaWQiOiIxMDciLCJGb250U2V0dGluZ3MiOnsiJGlkIjoiMTA4IiwiRm9udFNpemUiOjExLCJGb250TmFtZSI6IkNhbGlicmkiLCJJc0JvbGQiOnRydWUsIklzSXRhbGljIjpmYWxzZSwiSXNVbmRlcmxpbmVkIjpmYWxzZSwiUGFyZW50U3R5bGUiOm51bGx9LCJBdXRvU2l6ZSI6MCwiRm9yZWdyb3VuZCI6eyIkaWQiOiIxMDkiLCJDb2xvciI6eyIkaWQiOiIxMTAiLCJBIjoyNTUsIlIiOjAsIkciOjAsIkIiOjB9fSwiTWF4V2lkdGgiOjk2MC4wLCJNYXhIZWlnaHQiOiJJbmZpbml0eSIsIlNtYXJ0Rm9yZWdyb3VuZElzQWN0aXZlIjpmYWxzZSwiSG9yaXpvbnRhbEFsaWdubWVudCI6MCwiVmVydGljYWxBbGlnbm1lbnQiOjAsIlNtYXJ0Rm9yZWdyb3VuZCI6bnVsbCwiTWFyZ2luIjp7IiRpZCI6IjExMSIsIlRvcCI6MCwiTGVmdCI6MCwiUmlnaHQiOjAsIkJvdHRvbSI6MH0sIlBhZGRpbmciOnsiJGlkIjoiMTEyIiwiVG9wIjowLCJMZWZ0IjowLCJSaWdodCI6MCwiQm90dG9tIjowfSwiQmFja2dyb3VuZCI6eyIkaWQiOiIxMTMiLCJDb2xvciI6eyIkcmVmIjoiMjAifX0sIklzVmlzaWJsZSI6dHJ1ZSwiV2lkdGgiOjAuMCwiSGVpZ2h0IjowLjAsIkJvcmRlclN0eWxlIjpudWxsLCJQYXJlbnRTdHlsZSI6bnVsbH0sIkRhdGVTdHlsZSI6eyIkaWQiOiIxMTQiLCJGb250U2V0dGluZ3MiOnsiJGlkIjoiMTE1IiwiRm9udFNpemUiOjEwLCJGb250TmFtZSI6IkNhbGlicmkiLCJJc0JvbGQiOmZhbHNlLCJJc0l0YWxpYyI6ZmFsc2UsIklzVW5kZXJsaW5lZCI6ZmFsc2UsIlBhcmVudFN0eWxlIjpudWxsfSwiQXV0b1NpemUiOjAsIkZvcmVncm91bmQiOnsiJGlkIjoiMTE2IiwiQ29sb3IiOnsiJGlkIjoiMTE3IiwiQSI6MjU1LCJSIjozMSwiRyI6NzMsIkIiOjEyNn19LCJNYXhXaWR0aCI6MjAwLjAsIk1heEhlaWdodCI6IkluZmluaXR5IiwiU21hcnRGb3JlZ3JvdW5kSXNBY3RpdmUiOmZhbHNlLCJIb3Jpem9udGFsQWxpZ25tZW50IjowLCJWZXJ0aWNhbEFsaWdubWVudCI6MCwiU21hcnRGb3JlZ3JvdW5kIjpudWxsLCJNYXJnaW4iOnsiJGlkIjoiMTE4IiwiVG9wIjowLCJMZWZ0IjowLCJSaWdodCI6MCwiQm90dG9tIjowfSwiUGFkZGluZyI6eyIkaWQiOiIxMTkiLCJUb3AiOjAsIkxlZnQiOjAsIlJpZ2h0IjowLCJCb3R0b20iOjB9LCJCYWNrZ3JvdW5kIjp7IiRpZCI6IjEyMCIsIkNvbG9yIjp7IiRyZWYiOiIyMCJ9fSwiSXNWaXNpYmxlIjp0cnVlLCJXaWR0aCI6MC4wLCJIZWlnaHQiOjAuMCwiQm9yZGVyU3R5bGUiOm51bGwsIlBhcmVudFN0eWxlIjpudWxsfSwiRGF0ZUZvcm1hdCI6eyIkaWQiOiIxMjEiLCJGb3JtYXRTdHJpbmciOiJNL2QveXl5eSIsIlNlcGFyYXRvciI6Ii8iLCJVc2VJbnRlcm5hdGlvbmFsRGF0ZUZvcm1hdCI6ZmFsc2V9LCJJc1Zpc2libGUiOnRydWUsIlBhcmVudFN0eWxlIjpudWxsfSwiU2hvd0VsYXBzZWRUaW1lR3JhZGllbnRTdHlsZSI6ZmFsc2V9LCJTY2FsZSI6eyIkaWQiOiIxMjIiLCJTdGFydERhdGUiOiIyMDE1LTA3LTAxVDIzOjU5OjU5Ljk5OVoiLCJFbmREYXRlIjoiMjAxNS0wOS0yOFQyMzo1OTo1OS45OTlaIiwiRm9ybWF0IjoiTU1NIiwiVHlwZSI6MiwiQXV0b0RhdGVSYW5nZSI6dHJ1ZSwiV29ya2luZ0RheXMiOjMxLCJUb2RheU1hcmtlclRleHQiOiJIb3kiLCJBdXRvU2NhbGVUeXBlIjp0cnVlfSwiTWlsZXN0b25lcyI6W3siJGlkIjoiMTIzIiwiRGF0ZSI6IjIwMTUtMDctMDFUMjM6NTk6NTkuOTk5WiIsIlN0eWxlIjp7IiRpZCI6IjEyNCIsIlNoYXBlIjoyLCJDb25uZWN0b3JNYXJnaW4iOnsiJHJlZiI6IjU0In0sIkNvbm5lY3RvclN0eWxlIjp7IiRpZCI6IjEyNSIsIkxpbmVDb2xvciI6eyIkaWQiOiIxMjYiLCIkdHlwZSI6Ik5MUkUuQ29tbW9uLkRvbS5Tb2xpZENvbG9yQnJ1c2gsIE5MUkUuQ29tbW9uIiwiQ29sb3IiOnsiJGlkIjoiMTI3IiwiQSI6MTI3LCJSIjowLCJHIjoxMTQsIkIiOjE4OH19LCJMaW5lV2VpZ2h0IjoxLjAsIkxpbmVUeXBlIjowLCJQYXJlbnRTdHlsZSI6eyIkcmVmIjoiNTUifX0sIklzQmVsb3dUaW1lYmFuZCI6dHJ1ZSwiSGlkZURhdGUiOmZhbHNlLCJTaGFwZVNpemUiOjEsIlNwYWNpbmciOjEuMCwiUGFkZGluZyI6eyIkcmVmIjoiNTgifSwiU2hhcGVTdHlsZSI6eyIkaWQiOiIxMjgiLCJNYXJnaW4iOnsiJHJlZiI6IjYwIn0sIlBhZGRpbmciOnsiJHJlZiI6IjYxIn0sIkJhY2tncm91bmQiOnsiJGlkIjoiMTI5IiwiQ29sb3IiOnsiJGlkIjoiMTMwIiwiQSI6MjU1LCJSIjowLCJHIjoxMTQsIkIiOjE4OH19LCJJc1Zpc2libGUiOnRydWUsIldpZHRoIjoxOC4wLCJIZWlnaHQiOjIwLjAsIkJvcmRlclN0eWxlIjp7IiRpZCI6IjEzMSIsIkxpbmVDb2xvciI6eyIkcmVmIjoiNjMifSwiTGluZVdlaWdodCI6MC4wLCJMaW5lVHlwZSI6MCwiUGFyZW50U3R5bGUiOnsiJHJlZiI6IjYyIn19LCJQYXJlbnRTdHlsZSI6eyIkcmVmIjoiNTkifX0sIlRpdGxlU3R5bGUiOnsiJGlkIjoiMTMyIiwiRm9udFNldHRpbmdzIjp7IiRpZCI6IjEzMy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M0IiwiTGluZUNvbG9yIjpudWxsLCJMaW5lV2VpZ2h0IjowLjAsIkxpbmVUeXBlIjowLCJQYXJlbnRTdHlsZSI6bnVsbH0sIlBhcmVudFN0eWxlIjp7IiRyZWYiOiI2NSJ9fSwiRGF0ZVN0eWxlIjp7IiRpZCI6IjEzNSIsIkZvbnRTZXR0aW5ncyI6eyIkaWQiOiIxMz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MzciLCJMaW5lQ29sb3IiOm51bGwsIkxpbmVXZWlnaHQiOjAuMCwiTGluZVR5cGUiOjAsIlBhcmVudFN0eWxlIjpudWxsfSwiUGFyZW50U3R5bGUiOnsiJHJlZiI6IjcyIn19LCJEYXRlRm9ybWF0Ijp7IiRyZWYiOiI3OSJ9LCJJc1Zpc2libGUiOnRydWUsIlBhcmVudFN0eWxlIjp7IiRyZWYiOiI1MyJ9fSwiUG9zaXRpb24iOnsiJGlkIjoiMTM4IiwiUmF0aW8iOjAuMCwiSXNDdXN0b20iOmZhbHNlfSwiSWQiOiJjMWU3YTU3Ni02NWEyLTQxZTktYWNhMS03Y2U5NWEyM2Y5ZDUiLCJUaXRsZSI6IkluaWNpbyBSZWZsZXhpw7NuIiwiTm90ZSI6bnVsbCwiSHlwZXJsaW5rIjpudWxsLCJJc0NoYW5nZWQiOmZhbHNlLCJJc05ldyI6ZmFsc2V9LHsiJGlkIjoiMTM5IiwiRGF0ZSI6IjIwMTUtMDctMTNUMjM6NTk6NTkuOTk5WiIsIlN0eWxlIjp7IiRpZCI6IjE0MCIsIlNoYXBlIjoyLCJDb25uZWN0b3JNYXJnaW4iOnsiJHJlZiI6IjU0In0sIkNvbm5lY3RvclN0eWxlIjp7IiRpZCI6IjE0MSIsIkxpbmVDb2xvciI6eyIkaWQiOiIxNDIiLCIkdHlwZSI6Ik5MUkUuQ29tbW9uLkRvbS5Tb2xpZENvbG9yQnJ1c2gsIE5MUkUuQ29tbW9uIiwiQ29sb3IiOnsiJGlkIjoiMTQzIiwiQSI6MTI3LCJSIjo3OSwiRyI6MTI5LCJCIjoxODl9fSwiTGluZVdlaWdodCI6MS4wLCJMaW5lVHlwZSI6MCwiUGFyZW50U3R5bGUiOnsiJHJlZiI6IjU1In19LCJJc0JlbG93VGltZWJhbmQiOmZhbHNlLCJIaWRlRGF0ZSI6ZmFsc2UsIlNoYXBlU2l6ZSI6MSwiU3BhY2luZyI6MS4wLCJQYWRkaW5nIjp7IiRyZWYiOiI1OCJ9LCJTaGFwZVN0eWxlIjp7IiRpZCI6IjE0NCIsIk1hcmdpbiI6eyIkcmVmIjoiNjAifSwiUGFkZGluZyI6eyIkcmVmIjoiNjEifSwiQmFja2dyb3VuZCI6eyIkaWQiOiIxNDUiLCJDb2xvciI6eyIkaWQiOiIxNDYiLCJBIjoyNTUsIlIiOjc5LCJHIjoxMjksIkIiOjE4OX19LCJJc1Zpc2libGUiOnRydWUsIldpZHRoIjoxOC4wLCJIZWlnaHQiOjIwLjAsIkJvcmRlclN0eWxlIjp7IiRpZCI6IjE0NyIsIkxpbmVDb2xvciI6eyIkcmVmIjoiNjMifSwiTGluZVdlaWdodCI6MC4wLCJMaW5lVHlwZSI6MCwiUGFyZW50U3R5bGUiOnsiJHJlZiI6IjYyIn19LCJQYXJlbnRTdHlsZSI6eyIkcmVmIjoiNTkifX0sIlRpdGxlU3R5bGUiOnsiJGlkIjoiMTQ4IiwiRm9udFNldHRpbmdzIjp7IiRpZCI6IjE0OS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UwIiwiTGluZUNvbG9yIjpudWxsLCJMaW5lV2VpZ2h0IjowLjAsIkxpbmVUeXBlIjowLCJQYXJlbnRTdHlsZSI6bnVsbH0sIlBhcmVudFN0eWxlIjp7IiRyZWYiOiI2NSJ9fSwiRGF0ZVN0eWxlIjp7IiRpZCI6IjE1MSIsIkZvbnRTZXR0aW5ncyI6eyIkaWQiOiIxNTI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TMiLCJMaW5lQ29sb3IiOm51bGwsIkxpbmVXZWlnaHQiOjAuMCwiTGluZVR5cGUiOjAsIlBhcmVudFN0eWxlIjpudWxsfSwiUGFyZW50U3R5bGUiOnsiJHJlZiI6IjcyIn19LCJEYXRlRm9ybWF0Ijp7IiRyZWYiOiI3OSJ9LCJJc1Zpc2libGUiOnRydWUsIlBhcmVudFN0eWxlIjp7IiRyZWYiOiI1MyJ9fSwiUG9zaXRpb24iOnsiJGlkIjoiMTU0IiwiUmF0aW8iOjAuMCwiSXNDdXN0b20iOmZhbHNlfSwiSWQiOiI4N2UwYzVkOC1lNTczLTQ4YWItYjVjMC1hMjE1MGEzODcyZGYiLCJUaXRsZSI6IkF1dG9yaXphY2nDs24gUmVmbGV4acOzbiIsIk5vdGUiOm51bGwsIkh5cGVybGluayI6bnVsbCwiSXNDaGFuZ2VkIjpmYWxzZSwiSXNOZXciOmZhbHNlfSx7IiRpZCI6IjE1NSIsIkRhdGUiOiIyMDE1LTA4LTE0VDIzOjU5OjU5Ljk5OVoiLCJTdHlsZSI6eyIkaWQiOiIxNTYiLCJTaGFwZSI6MiwiQ29ubmVjdG9yTWFyZ2luIjp7IiRyZWYiOiI1NCJ9LCJDb25uZWN0b3JTdHlsZSI6eyIkaWQiOiIxNTciLCJMaW5lQ29sb3IiOnsiJGlkIjoiMTU4IiwiJHR5cGUiOiJOTFJFLkNvbW1vbi5Eb20uU29saWRDb2xvckJydXNoLCBOTFJFLkNvbW1vbiIsIkNvbG9yIjp7IiRpZCI6IjE1OSIsIkEiOjEyNywiUiI6MTkyLCJHIjo4MCwiQiI6Nzd9fSwiTGluZVdlaWdodCI6MS4wLCJMaW5lVHlwZSI6MCwiUGFyZW50U3R5bGUiOnsiJHJlZiI6IjU1In19LCJJc0JlbG93VGltZWJhbmQiOnRydWUsIkhpZGVEYXRlIjpmYWxzZSwiU2hhcGVTaXplIjoxLCJTcGFjaW5nIjoxLjAsIlBhZGRpbmciOnsiJHJlZiI6IjU4In0sIlNoYXBlU3R5bGUiOnsiJGlkIjoiMTYwIiwiTWFyZ2luIjp7IiRyZWYiOiI2MCJ9LCJQYWRkaW5nIjp7IiRyZWYiOiI2MSJ9LCJCYWNrZ3JvdW5kIjp7IiRpZCI6IjE2MSIsIkNvbG9yIjp7IiRpZCI6IjE2MiIsIkEiOjI1NSwiUiI6MTkyLCJHIjo4MCwiQiI6Nzd9fSwiSXNWaXNpYmxlIjp0cnVlLCJXaWR0aCI6MTguMCwiSGVpZ2h0IjoyMC4wLCJCb3JkZXJTdHlsZSI6eyIkaWQiOiIxNjMiLCJMaW5lQ29sb3IiOnsiJHJlZiI6IjYzIn0sIkxpbmVXZWlnaHQiOjAuMCwiTGluZVR5cGUiOjAsIlBhcmVudFN0eWxlIjp7IiRyZWYiOiI2MiJ9fSwiUGFyZW50U3R5bGUiOnsiJHJlZiI6IjU5In19LCJUaXRsZVN0eWxlIjp7IiRpZCI6IjE2NCIsIkZvbnRTZXR0aW5ncyI6eyIkaWQiOiIxNjU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2NiIsIkxpbmVDb2xvciI6bnVsbCwiTGluZVdlaWdodCI6MC4wLCJMaW5lVHlwZSI6MCwiUGFyZW50U3R5bGUiOm51bGx9LCJQYXJlbnRTdHlsZSI6eyIkcmVmIjoiNjUifX0sIkRhdGVTdHlsZSI6eyIkaWQiOiIxNjciLCJGb250U2V0dGluZ3MiOnsiJGlkIjoiMTY4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Y5IiwiTGluZUNvbG9yIjpudWxsLCJMaW5lV2VpZ2h0IjowLjAsIkxpbmVUeXBlIjowLCJQYXJlbnRTdHlsZSI6bnVsbH0sIlBhcmVudFN0eWxlIjp7IiRyZWYiOiI3MiJ9fSwiRGF0ZUZvcm1hdCI6eyIkcmVmIjoiNzkifSwiSXNWaXNpYmxlIjp0cnVlLCJQYXJlbnRTdHlsZSI6eyIkcmVmIjoiNTMifX0sIlBvc2l0aW9uIjp7IiRpZCI6IjE3MCIsIlJhdGlvIjowLjAsIklzQ3VzdG9tIjpmYWxzZX0sIklkIjoiZGIwMWUxNDctMDk4ZS00ODc1LWI1ZGYtNzc2YmE5NmExMWI1IiwiVGl0bGUiOiJGaXJtYSBjYXJ0YSBjb21wcm9taXNvIGNvbiBjb25mZXJlbmNpc3RhcyIsIk5vdGUiOm51bGwsIkh5cGVybGluayI6bnVsbCwiSXNDaGFuZ2VkIjpmYWxzZSwiSXNOZXciOmZhbHNlfSx7IiRpZCI6IjE3MSIsIkRhdGUiOiIyMDE1LTA4LTMxVDIzOjU5OjU5Ljk5OVoiLCJTdHlsZSI6eyIkaWQiOiIxNzIiLCJTaGFwZSI6MiwiQ29ubmVjdG9yTWFyZ2luIjp7IiRyZWYiOiI1NCJ9LCJDb25uZWN0b3JTdHlsZSI6eyIkaWQiOiIxNzMiLCJMaW5lQ29sb3IiOnsiJGlkIjoiMTc0IiwiJHR5cGUiOiJOTFJFLkNvbW1vbi5Eb20uU29saWRDb2xvckJydXNoLCBOTFJFLkNvbW1vbiIsIkNvbG9yIjp7IiRpZCI6IjE3NSIsIkEiOjEyNywiUiI6MTU1LCJHIjoxODcsIkIiOjg5fX0sIkxpbmVXZWlnaHQiOjEuMCwiTGluZVR5cGUiOjAsIlBhcmVudFN0eWxlIjp7IiRyZWYiOiI1NSJ9fSwiSXNCZWxvd1RpbWViYW5kIjpmYWxzZSwiSGlkZURhdGUiOmZhbHNlLCJTaGFwZVNpemUiOjEsIlNwYWNpbmciOjEuMCwiUGFkZGluZyI6eyIkcmVmIjoiNTgifSwiU2hhcGVTdHlsZSI6eyIkaWQiOiIxNzYiLCJNYXJnaW4iOnsiJHJlZiI6IjYwIn0sIlBhZGRpbmciOnsiJHJlZiI6IjYxIn0sIkJhY2tncm91bmQiOnsiJGlkIjoiMTc3IiwiQ29sb3IiOnsiJGlkIjoiMTc4IiwiQSI6MjU1LCJSIjoxNTUsIkciOjE4NywiQiI6ODl9fSwiSXNWaXNpYmxlIjp0cnVlLCJXaWR0aCI6MTguMCwiSGVpZ2h0IjoyMC4wLCJCb3JkZXJTdHlsZSI6eyIkaWQiOiIxNzkiLCJMaW5lQ29sb3IiOnsiJHJlZiI6IjYzIn0sIkxpbmVXZWlnaHQiOjAuMCwiTGluZVR5cGUiOjAsIlBhcmVudFN0eWxlIjp7IiRyZWYiOiI2MiJ9fSwiUGFyZW50U3R5bGUiOnsiJHJlZiI6IjU5In19LCJUaXRsZVN0eWxlIjp7IiRpZCI6IjE4MCIsIkZvbnRTZXR0aW5ncyI6eyIkaWQiOiIxODE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4MiIsIkxpbmVDb2xvciI6bnVsbCwiTGluZVdlaWdodCI6MC4wLCJMaW5lVHlwZSI6MCwiUGFyZW50U3R5bGUiOm51bGx9LCJQYXJlbnRTdHlsZSI6eyIkcmVmIjoiNjUifX0sIkRhdGVTdHlsZSI6eyIkaWQiOiIxODMiLCJGb250U2V0dGluZ3MiOnsiJGlkIjoiMTg0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g1IiwiTGluZUNvbG9yIjpudWxsLCJMaW5lV2VpZ2h0IjowLjAsIkxpbmVUeXBlIjowLCJQYXJlbnRTdHlsZSI6bnVsbH0sIlBhcmVudFN0eWxlIjp7IiRyZWYiOiI3MiJ9fSwiRGF0ZUZvcm1hdCI6eyIkcmVmIjoiNzkifSwiSXNWaXNpYmxlIjp0cnVlLCJQYXJlbnRTdHlsZSI6eyIkcmVmIjoiNTMifX0sIlBvc2l0aW9uIjp7IiRpZCI6IjE4NiIsIlJhdGlvIjowLjAsIklzQ3VzdG9tIjpmYWxzZX0sIklkIjoiNzRkNDU0YzYtNjM1Yy00ZjY0LWFhZWMtOTMzYzJhMzE4NmVjIiwiVGl0bGUiOiJTb2xpY2l0dWQgZGUgY2VzdGEgZGUgY29tcHJhIiwiTm90ZSI6bnVsbCwiSHlwZXJsaW5rIjpudWxsLCJJc0NoYW5nZWQiOmZhbHNlLCJJc05ldyI6ZmFsc2V9LHsiJGlkIjoiMTg3IiwiRGF0ZSI6IjIwMTUtMDktMTlUMjM6NTk6NTkuOTk5WiIsIlN0eWxlIjp7IiRpZCI6IjE4OCIsIlNoYXBlIjoyLCJDb25uZWN0b3JNYXJnaW4iOnsiJHJlZiI6IjU0In0sIkNvbm5lY3RvclN0eWxlIjp7IiRpZCI6IjE4OSIsIkxpbmVDb2xvciI6eyIkaWQiOiIxOTAiLCIkdHlwZSI6Ik5MUkUuQ29tbW9uLkRvbS5Tb2xpZENvbG9yQnJ1c2gsIE5MUkUuQ29tbW9uIiwiQ29sb3IiOnsiJGlkIjoiMTkxIiwiQSI6MTI3LCJSIjoxMjgsIkciOjEwMCwiQiI6MTYyfX0sIkxpbmVXZWlnaHQiOjEuMCwiTGluZVR5cGUiOjAsIlBhcmVudFN0eWxlIjp7IiRyZWYiOiI1NSJ9fSwiSXNCZWxvd1RpbWViYW5kIjp0cnVlLCJIaWRlRGF0ZSI6ZmFsc2UsIlNoYXBlU2l6ZSI6MSwiU3BhY2luZyI6MS4wLCJQYWRkaW5nIjp7IiRyZWYiOiI1OCJ9LCJTaGFwZVN0eWxlIjp7IiRpZCI6IjE5MiIsIk1hcmdpbiI6eyIkcmVmIjoiNjAifSwiUGFkZGluZyI6eyIkcmVmIjoiNjEifSwiQmFja2dyb3VuZCI6eyIkaWQiOiIxOTMiLCJDb2xvciI6eyIkaWQiOiIxOTQiLCJBIjoyNTUsIlIiOjEyOCwiRyI6MTAwLCJCIjoxNjJ9fSwiSXNWaXNpYmxlIjp0cnVlLCJXaWR0aCI6MTguMCwiSGVpZ2h0IjoyMC4wLCJCb3JkZXJTdHlsZSI6eyIkaWQiOiIxOTUiLCJMaW5lQ29sb3IiOnsiJHJlZiI6IjYzIn0sIkxpbmVXZWlnaHQiOjAuMCwiTGluZVR5cGUiOjAsIlBhcmVudFN0eWxlIjp7IiRyZWYiOiI2MiJ9fSwiUGFyZW50U3R5bGUiOnsiJHJlZiI6IjU5In19LCJUaXRsZVN0eWxlIjp7IiRpZCI6IjE5NiIsIkZvbnRTZXR0aW5ncyI6eyIkaWQiOiIxOTc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5OCIsIkxpbmVDb2xvciI6bnVsbCwiTGluZVdlaWdodCI6MC4wLCJMaW5lVHlwZSI6MCwiUGFyZW50U3R5bGUiOm51bGx9LCJQYXJlbnRTdHlsZSI6eyIkcmVmIjoiNjUifX0sIkRhdGVTdHlsZSI6eyIkaWQiOiIxOTkiLCJGb250U2V0dGluZ3MiOnsiJGlkIjoiMjAw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AxIiwiTGluZUNvbG9yIjpudWxsLCJMaW5lV2VpZ2h0IjowLjAsIkxpbmVUeXBlIjowLCJQYXJlbnRTdHlsZSI6bnVsbH0sIlBhcmVudFN0eWxlIjp7IiRyZWYiOiI3MiJ9fSwiRGF0ZUZvcm1hdCI6eyIkcmVmIjoiNzkifSwiSXNWaXNpYmxlIjp0cnVlLCJQYXJlbnRTdHlsZSI6eyIkcmVmIjoiNTMifX0sIlBvc2l0aW9uIjp7IiRpZCI6IjIwMiIsIlJhdGlvIjowLjAsIklzQ3VzdG9tIjpmYWxzZX0sIklkIjoiZmVkY2UxNzYtMzYwYy00ZmNlLWJmMjYtMWI5OTg1OTRiMjE2IiwiVGl0bGUiOiJGaXJtYSBkZSBjb250cmF0b3MiLCJOb3RlIjpudWxsLCJIeXBlcmxpbmsiOm51bGwsIklzQ2hhbmdlZCI6ZmFsc2UsIklzTmV3IjpmYWxzZX0seyIkaWQiOiIyMDMiLCJEYXRlIjoiMjAxNS0wOS0yNlQyMzo1OTo1OS45OTlaIiwiU3R5bGUiOnsiJGlkIjoiMjA0IiwiU2hhcGUiOjIsIkNvbm5lY3Rvck1hcmdpbiI6eyIkcmVmIjoiNTQifSwiQ29ubmVjdG9yU3R5bGUiOnsiJGlkIjoiMjA1IiwiTGluZUNvbG9yIjp7IiRpZCI6IjIwNiIsIiR0eXBlIjoiTkxSRS5Db21tb24uRG9tLlNvbGlkQ29sb3JCcnVzaCwgTkxSRS5Db21tb24iLCJDb2xvciI6eyIkaWQiOiIyMDciLCJBIjoxMjcsIlIiOjc1LCJHIjoxNzIsIkIiOjE5OH19LCJMaW5lV2VpZ2h0IjoxLjAsIkxpbmVUeXBlIjowLCJQYXJlbnRTdHlsZSI6eyIkcmVmIjoiNTUifX0sIklzQmVsb3dUaW1lYmFuZCI6ZmFsc2UsIkhpZGVEYXRlIjpmYWxzZSwiU2hhcGVTaXplIjoxLCJTcGFjaW5nIjoxLjAsIlBhZGRpbmciOnsiJHJlZiI6IjU4In0sIlNoYXBlU3R5bGUiOnsiJGlkIjoiMjA4IiwiTWFyZ2luIjp7IiRyZWYiOiI2MCJ9LCJQYWRkaW5nIjp7IiRyZWYiOiI2MSJ9LCJCYWNrZ3JvdW5kIjp7IiRpZCI6IjIwOSIsIkNvbG9yIjp7IiRpZCI6IjIxMCIsIkEiOjI1NSwiUiI6NzUsIkciOjE3MiwiQiI6MTk4fX0sIklzVmlzaWJsZSI6dHJ1ZSwiV2lkdGgiOjE4LjAsIkhlaWdodCI6MjAuMCwiQm9yZGVyU3R5bGUiOnsiJGlkIjoiMjExIiwiTGluZUNvbG9yIjp7IiRyZWYiOiI2MyJ9LCJMaW5lV2VpZ2h0IjowLjAsIkxpbmVUeXBlIjowLCJQYXJlbnRTdHlsZSI6eyIkcmVmIjoiNjIifX0sIlBhcmVudFN0eWxlIjp7IiRyZWYiOiI1OSJ9fSwiVGl0bGVTdHlsZSI6eyIkaWQiOiIyMTIiLCJGb250U2V0dGluZ3MiOnsiJGlkIjoiMjEz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MTQiLCJMaW5lQ29sb3IiOm51bGwsIkxpbmVXZWlnaHQiOjAuMCwiTGluZVR5cGUiOjAsIlBhcmVudFN0eWxlIjpudWxsfSwiUGFyZW50U3R5bGUiOnsiJHJlZiI6IjY1In19LCJEYXRlU3R5bGUiOnsiJGlkIjoiMjE1IiwiRm9udFNldHRpbmdzIjp7IiRpZCI6IjIxN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xNyIsIkxpbmVDb2xvciI6bnVsbCwiTGluZVdlaWdodCI6MC4wLCJMaW5lVHlwZSI6MCwiUGFyZW50U3R5bGUiOm51bGx9LCJQYXJlbnRTdHlsZSI6eyIkcmVmIjoiNzIifX0sIkRhdGVGb3JtYXQiOnsiJHJlZiI6Ijc5In0sIklzVmlzaWJsZSI6dHJ1ZSwiUGFyZW50U3R5bGUiOnsiJHJlZiI6IjUzIn19LCJQb3NpdGlvbiI6eyIkaWQiOiIyMTgiLCJSYXRpbyI6MC4wLCJJc0N1c3RvbSI6ZmFsc2V9LCJJZCI6IjJlYmMzYmFlLTI4MmQtNDc0Yi04OTY1LTE1NTg3ZTY3MmE5YSIsIlRpdGxlIjoiVXNvIGRlbCBzZXJ2aWNpbyAiLCJOb3RlIjpudWxsLCJIeXBlcmxpbmsiOm51bGwsIklzQ2hhbmdlZCI6ZmFsc2UsIklzTmV3IjpmYWxzZX0seyIkaWQiOiIyMTkiLCJEYXRlIjoiMjAxNS0wOS0yOFQyMzo1OTo1OS45OTlaIiwiU3R5bGUiOnsiJGlkIjoiMjIwIiwiU2hhcGUiOjIsIkNvbm5lY3Rvck1hcmdpbiI6eyIkcmVmIjoiNTQifSwiQ29ubmVjdG9yU3R5bGUiOnsiJGlkIjoiMjIxIiwiTGluZUNvbG9yIjp7IiRpZCI6IjIyMiIsIiR0eXBlIjoiTkxSRS5Db21tb24uRG9tLlNvbGlkQ29sb3JCcnVzaCwgTkxSRS5Db21tb24iLCJDb2xvciI6eyIkaWQiOiIyMjMiLCJBIjoxMjcsIlIiOjI0NywiRyI6MTUwLCJCIjo3MH19LCJMaW5lV2VpZ2h0IjoxLjAsIkxpbmVUeXBlIjowLCJQYXJlbnRTdHlsZSI6eyIkcmVmIjoiNTUifX0sIklzQmVsb3dUaW1lYmFuZCI6dHJ1ZSwiSGlkZURhdGUiOmZhbHNlLCJTaGFwZVNpemUiOjEsIlNwYWNpbmciOjEuMCwiUGFkZGluZyI6eyIkcmVmIjoiNTgifSwiU2hhcGVTdHlsZSI6eyIkaWQiOiIyMjQiLCJNYXJnaW4iOnsiJHJlZiI6IjYwIn0sIlBhZGRpbmciOnsiJHJlZiI6IjYxIn0sIkJhY2tncm91bmQiOnsiJGlkIjoiMjI1IiwiQ29sb3IiOnsiJGlkIjoiMjI2IiwiQSI6MjU1LCJSIjoyNDcsIkciOjE1MCwiQiI6NzB9fSwiSXNWaXNpYmxlIjp0cnVlLCJXaWR0aCI6MTguMCwiSGVpZ2h0IjoyMC4wLCJCb3JkZXJTdHlsZSI6eyIkaWQiOiIyMjciLCJMaW5lQ29sb3IiOnsiJHJlZiI6IjYzIn0sIkxpbmVXZWlnaHQiOjAuMCwiTGluZVR5cGUiOjAsIlBhcmVudFN0eWxlIjp7IiRyZWYiOiI2MiJ9fSwiUGFyZW50U3R5bGUiOnsiJHJlZiI6IjU5In19LCJUaXRsZVN0eWxlIjp7IiRpZCI6IjIyOCIsIkZvbnRTZXR0aW5ncyI6eyIkaWQiOiIyMjk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zMCIsIkxpbmVDb2xvciI6bnVsbCwiTGluZVdlaWdodCI6MC4wLCJMaW5lVHlwZSI6MCwiUGFyZW50U3R5bGUiOm51bGx9LCJQYXJlbnRTdHlsZSI6eyIkcmVmIjoiNjUifX0sIkRhdGVTdHlsZSI6eyIkaWQiOiIyMzEiLCJGb250U2V0dGluZ3MiOnsiJGlkIjoiMjMy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MzIiwiTGluZUNvbG9yIjpudWxsLCJMaW5lV2VpZ2h0IjowLjAsIkxpbmVUeXBlIjowLCJQYXJlbnRTdHlsZSI6bnVsbH0sIlBhcmVudFN0eWxlIjp7IiRyZWYiOiI3MiJ9fSwiRGF0ZUZvcm1hdCI6eyIkcmVmIjoiNzkifSwiSXNWaXNpYmxlIjp0cnVlLCJQYXJlbnRTdHlsZSI6eyIkcmVmIjoiNTMifX0sIlBvc2l0aW9uIjp7IiRpZCI6IjIzNCIsIlJhdGlvIjowLjAsIklzQ3VzdG9tIjpmYWxzZX0sIklkIjoiOGI2NDczYTUtYTNiMC00ZWRkLTg1MzMtMDU5MTZhNmIxMGI3IiwiVGl0bGUiOiJJbmljaW8gZGVsIGV2ZW50byIsIk5vdGUiOm51bGwsIkh5cGVybGluayI6bnVsbCwiSXNDaGFuZ2VkIjpmYWxzZSwiSXNOZXciOmZhbHNlfV0sIlRhc2tzIjpbXSwiU2V0dGluZ3MiOnsiJGlkIjoiMjM1IiwiSW1wYU9wdGlvbnMiOnsiJGlkIjoiMjM2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0cnVlfQ=="/>
  <p:tag name="__MASTER" val="__part_0"/>
</p:tagLst>
</file>

<file path=ppt/tags/tag10.xml><?xml version="1.0" encoding="utf-8"?>
<p:tagLst xmlns:a="http://schemas.openxmlformats.org/drawingml/2006/main" xmlns:r="http://schemas.openxmlformats.org/officeDocument/2006/relationships" xmlns:p="http://schemas.openxmlformats.org/presentationml/2006/main">
  <p:tag name="OTLMARKERSHAPE" val="OTL"/>
</p:tagLst>
</file>

<file path=ppt/tags/tag11.xml><?xml version="1.0" encoding="utf-8"?>
<p:tagLst xmlns:a="http://schemas.openxmlformats.org/drawingml/2006/main" xmlns:r="http://schemas.openxmlformats.org/officeDocument/2006/relationships" xmlns:p="http://schemas.openxmlformats.org/presentationml/2006/main">
  <p:tag name="OTLMARKERSHAPE" val="OTL"/>
</p:tagLst>
</file>

<file path=ppt/tags/tag12.xml><?xml version="1.0" encoding="utf-8"?>
<p:tagLst xmlns:a="http://schemas.openxmlformats.org/drawingml/2006/main" xmlns:r="http://schemas.openxmlformats.org/officeDocument/2006/relationships" xmlns:p="http://schemas.openxmlformats.org/presentationml/2006/main">
  <p:tag name="OTLMARKERSHAPE" val="OTL"/>
</p:tagLst>
</file>

<file path=ppt/tags/tag13.xml><?xml version="1.0" encoding="utf-8"?>
<p:tagLst xmlns:a="http://schemas.openxmlformats.org/drawingml/2006/main" xmlns:r="http://schemas.openxmlformats.org/officeDocument/2006/relationships" xmlns:p="http://schemas.openxmlformats.org/presentationml/2006/main">
  <p:tag name="OTLMARKERSHAPE" val="OTL"/>
</p:tagLst>
</file>

<file path=ppt/tags/tag14.xml><?xml version="1.0" encoding="utf-8"?>
<p:tagLst xmlns:a="http://schemas.openxmlformats.org/drawingml/2006/main" xmlns:r="http://schemas.openxmlformats.org/officeDocument/2006/relationships" xmlns:p="http://schemas.openxmlformats.org/presentationml/2006/main">
  <p:tag name="OTLMARKERSHAPE" val="OTL"/>
</p:tagLst>
</file>

<file path=ppt/tags/tag15.xml><?xml version="1.0" encoding="utf-8"?>
<p:tagLst xmlns:a="http://schemas.openxmlformats.org/drawingml/2006/main" xmlns:r="http://schemas.openxmlformats.org/officeDocument/2006/relationships" xmlns:p="http://schemas.openxmlformats.org/presentationml/2006/main">
  <p:tag name="OTLMARKERSHAPE" val="OTL"/>
</p:tagLst>
</file>

<file path=ppt/tags/tag16.xml><?xml version="1.0" encoding="utf-8"?>
<p:tagLst xmlns:a="http://schemas.openxmlformats.org/drawingml/2006/main" xmlns:r="http://schemas.openxmlformats.org/officeDocument/2006/relationships" xmlns:p="http://schemas.openxmlformats.org/presentationml/2006/main">
  <p:tag name="OTLMARKERSHAPE" val="OTL"/>
</p:tagLst>
</file>

<file path=ppt/tags/tag17.xml><?xml version="1.0" encoding="utf-8"?>
<p:tagLst xmlns:a="http://schemas.openxmlformats.org/drawingml/2006/main" xmlns:r="http://schemas.openxmlformats.org/officeDocument/2006/relationships" xmlns:p="http://schemas.openxmlformats.org/presentationml/2006/main">
  <p:tag name="OTLMARKERSHAPE" val="OTL"/>
</p:tagLst>
</file>

<file path=ppt/tags/tag18.xml><?xml version="1.0" encoding="utf-8"?>
<p:tagLst xmlns:a="http://schemas.openxmlformats.org/drawingml/2006/main" xmlns:r="http://schemas.openxmlformats.org/officeDocument/2006/relationships" xmlns:p="http://schemas.openxmlformats.org/presentationml/2006/main">
  <p:tag name="OTLMARKERSHAPE" val="OTL"/>
</p:tagLst>
</file>

<file path=ppt/tags/tag19.xml><?xml version="1.0" encoding="utf-8"?>
<p:tagLst xmlns:a="http://schemas.openxmlformats.org/drawingml/2006/main" xmlns:r="http://schemas.openxmlformats.org/officeDocument/2006/relationships" xmlns:p="http://schemas.openxmlformats.org/presentationml/2006/main">
  <p:tag name="OTLMARKERSHAPE" val="OTL"/>
</p:tagLst>
</file>

<file path=ppt/tags/tag2.xml><?xml version="1.0" encoding="utf-8"?>
<p:tagLst xmlns:a="http://schemas.openxmlformats.org/drawingml/2006/main" xmlns:r="http://schemas.openxmlformats.org/officeDocument/2006/relationships" xmlns:p="http://schemas.openxmlformats.org/presentationml/2006/main">
  <p:tag name="OTLMARKERSHAPE" val="OTL"/>
</p:tagLst>
</file>

<file path=ppt/tags/tag20.xml><?xml version="1.0" encoding="utf-8"?>
<p:tagLst xmlns:a="http://schemas.openxmlformats.org/drawingml/2006/main" xmlns:r="http://schemas.openxmlformats.org/officeDocument/2006/relationships" xmlns:p="http://schemas.openxmlformats.org/presentationml/2006/main">
  <p:tag name="OTLMARKERSHAPE" val="OTL"/>
</p:tagLst>
</file>

<file path=ppt/tags/tag21.xml><?xml version="1.0" encoding="utf-8"?>
<p:tagLst xmlns:a="http://schemas.openxmlformats.org/drawingml/2006/main" xmlns:r="http://schemas.openxmlformats.org/officeDocument/2006/relationships" xmlns:p="http://schemas.openxmlformats.org/presentationml/2006/main">
  <p:tag name="OTLMARKERSHAPE" val="OTL"/>
</p:tagLst>
</file>

<file path=ppt/tags/tag22.xml><?xml version="1.0" encoding="utf-8"?>
<p:tagLst xmlns:a="http://schemas.openxmlformats.org/drawingml/2006/main" xmlns:r="http://schemas.openxmlformats.org/officeDocument/2006/relationships" xmlns:p="http://schemas.openxmlformats.org/presentationml/2006/main">
  <p:tag name="OTLMARKERSHAPE" val="OTL"/>
</p:tagLst>
</file>

<file path=ppt/tags/tag23.xml><?xml version="1.0" encoding="utf-8"?>
<p:tagLst xmlns:a="http://schemas.openxmlformats.org/drawingml/2006/main" xmlns:r="http://schemas.openxmlformats.org/officeDocument/2006/relationships" xmlns:p="http://schemas.openxmlformats.org/presentationml/2006/main">
  <p:tag name="OTLMARKERSHAPE" val="OTL"/>
</p:tagLst>
</file>

<file path=ppt/tags/tag24.xml><?xml version="1.0" encoding="utf-8"?>
<p:tagLst xmlns:a="http://schemas.openxmlformats.org/drawingml/2006/main" xmlns:r="http://schemas.openxmlformats.org/officeDocument/2006/relationships" xmlns:p="http://schemas.openxmlformats.org/presentationml/2006/main">
  <p:tag name="OTLMARKERSHAPE" val="OTL"/>
</p:tagLst>
</file>

<file path=ppt/tags/tag25.xml><?xml version="1.0" encoding="utf-8"?>
<p:tagLst xmlns:a="http://schemas.openxmlformats.org/drawingml/2006/main" xmlns:r="http://schemas.openxmlformats.org/officeDocument/2006/relationships" xmlns:p="http://schemas.openxmlformats.org/presentationml/2006/main">
  <p:tag name="OTLMARKERSHAPE" val="OTL"/>
</p:tagLst>
</file>

<file path=ppt/tags/tag26.xml><?xml version="1.0" encoding="utf-8"?>
<p:tagLst xmlns:a="http://schemas.openxmlformats.org/drawingml/2006/main" xmlns:r="http://schemas.openxmlformats.org/officeDocument/2006/relationships" xmlns:p="http://schemas.openxmlformats.org/presentationml/2006/main">
  <p:tag name="OTLMARKERSHAPE" val="OTL"/>
</p:tagLst>
</file>

<file path=ppt/tags/tag27.xml><?xml version="1.0" encoding="utf-8"?>
<p:tagLst xmlns:a="http://schemas.openxmlformats.org/drawingml/2006/main" xmlns:r="http://schemas.openxmlformats.org/officeDocument/2006/relationships" xmlns:p="http://schemas.openxmlformats.org/presentationml/2006/main">
  <p:tag name="OTLMARKERSHAPE" val="OTL"/>
</p:tagLst>
</file>

<file path=ppt/tags/tag28.xml><?xml version="1.0" encoding="utf-8"?>
<p:tagLst xmlns:a="http://schemas.openxmlformats.org/drawingml/2006/main" xmlns:r="http://schemas.openxmlformats.org/officeDocument/2006/relationships" xmlns:p="http://schemas.openxmlformats.org/presentationml/2006/main">
  <p:tag name="OTLMARKERSHAPE" val="OTL"/>
</p:tagLst>
</file>

<file path=ppt/tags/tag29.xml><?xml version="1.0" encoding="utf-8"?>
<p:tagLst xmlns:a="http://schemas.openxmlformats.org/drawingml/2006/main" xmlns:r="http://schemas.openxmlformats.org/officeDocument/2006/relationships" xmlns:p="http://schemas.openxmlformats.org/presentationml/2006/main">
  <p:tag name="OTLMARKERSHAPE" val="OTL"/>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Lst>
</file>

<file path=ppt/tags/tag30.xml><?xml version="1.0" encoding="utf-8"?>
<p:tagLst xmlns:a="http://schemas.openxmlformats.org/drawingml/2006/main" xmlns:r="http://schemas.openxmlformats.org/officeDocument/2006/relationships" xmlns:p="http://schemas.openxmlformats.org/presentationml/2006/main">
  <p:tag name="OTLMARKERSHAPE" val="OTL"/>
</p:tagLst>
</file>

<file path=ppt/tags/tag31.xml><?xml version="1.0" encoding="utf-8"?>
<p:tagLst xmlns:a="http://schemas.openxmlformats.org/drawingml/2006/main" xmlns:r="http://schemas.openxmlformats.org/officeDocument/2006/relationships" xmlns:p="http://schemas.openxmlformats.org/presentationml/2006/main">
  <p:tag name="OTLMARKERSHAPE" val="OTL"/>
</p:tagLst>
</file>

<file path=ppt/tags/tag32.xml><?xml version="1.0" encoding="utf-8"?>
<p:tagLst xmlns:a="http://schemas.openxmlformats.org/drawingml/2006/main" xmlns:r="http://schemas.openxmlformats.org/officeDocument/2006/relationships" xmlns:p="http://schemas.openxmlformats.org/presentationml/2006/main">
  <p:tag name="OTLMARKERSHAPE" val="OTL"/>
</p:tagLst>
</file>

<file path=ppt/tags/tag33.xml><?xml version="1.0" encoding="utf-8"?>
<p:tagLst xmlns:a="http://schemas.openxmlformats.org/drawingml/2006/main" xmlns:r="http://schemas.openxmlformats.org/officeDocument/2006/relationships" xmlns:p="http://schemas.openxmlformats.org/presentationml/2006/main">
  <p:tag name="OTLMARKERSHAPE" val="OTL"/>
</p:tagLst>
</file>

<file path=ppt/tags/tag34.xml><?xml version="1.0" encoding="utf-8"?>
<p:tagLst xmlns:a="http://schemas.openxmlformats.org/drawingml/2006/main" xmlns:r="http://schemas.openxmlformats.org/officeDocument/2006/relationships" xmlns:p="http://schemas.openxmlformats.org/presentationml/2006/main">
  <p:tag name="OTLMARKERSHAPE" val="OTL"/>
</p:tagLst>
</file>

<file path=ppt/tags/tag35.xml><?xml version="1.0" encoding="utf-8"?>
<p:tagLst xmlns:a="http://schemas.openxmlformats.org/drawingml/2006/main" xmlns:r="http://schemas.openxmlformats.org/officeDocument/2006/relationships" xmlns:p="http://schemas.openxmlformats.org/presentationml/2006/main">
  <p:tag name="OTLMARKERSHAPE" val="OTL"/>
</p:tagLst>
</file>

<file path=ppt/tags/tag36.xml><?xml version="1.0" encoding="utf-8"?>
<p:tagLst xmlns:a="http://schemas.openxmlformats.org/drawingml/2006/main" xmlns:r="http://schemas.openxmlformats.org/officeDocument/2006/relationships" xmlns:p="http://schemas.openxmlformats.org/presentationml/2006/main">
  <p:tag name="OTLMARKERSHAPE" val="OTL"/>
</p:tagLst>
</file>

<file path=ppt/tags/tag37.xml><?xml version="1.0" encoding="utf-8"?>
<p:tagLst xmlns:a="http://schemas.openxmlformats.org/drawingml/2006/main" xmlns:r="http://schemas.openxmlformats.org/officeDocument/2006/relationships" xmlns:p="http://schemas.openxmlformats.org/presentationml/2006/main">
  <p:tag name="OTLMARKERSHAPE" val="OTL"/>
</p:tagLst>
</file>

<file path=ppt/tags/tag38.xml><?xml version="1.0" encoding="utf-8"?>
<p:tagLst xmlns:a="http://schemas.openxmlformats.org/drawingml/2006/main" xmlns:r="http://schemas.openxmlformats.org/officeDocument/2006/relationships" xmlns:p="http://schemas.openxmlformats.org/presentationml/2006/main">
  <p:tag name="OTLMARKERSHAPE" val="OTL"/>
</p:tagLst>
</file>

<file path=ppt/tags/tag39.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OTLMARKERSHAPE" val="OTL"/>
</p:tagLst>
</file>

<file path=ppt/tags/tag40.xml><?xml version="1.0" encoding="utf-8"?>
<p:tagLst xmlns:a="http://schemas.openxmlformats.org/drawingml/2006/main" xmlns:r="http://schemas.openxmlformats.org/officeDocument/2006/relationships" xmlns:p="http://schemas.openxmlformats.org/presentationml/2006/main">
  <p:tag name="OTLMARKERSHAPE" val="OTL"/>
</p:tagLst>
</file>

<file path=ppt/tags/tag41.xml><?xml version="1.0" encoding="utf-8"?>
<p:tagLst xmlns:a="http://schemas.openxmlformats.org/drawingml/2006/main" xmlns:r="http://schemas.openxmlformats.org/officeDocument/2006/relationships" xmlns:p="http://schemas.openxmlformats.org/presentationml/2006/main">
  <p:tag name="__PART_0" val="eyIkaWQiOiIxIiwiQ3VsdHVyZUluZm9OYW1lIjoiZXMtTVgiLCJTdHlsZU5hbWUiOiJTdGFuZGFyZCIsIklzVGVtcGxhdGUiOmZhbHNlLCJWZXJzaW9uIjp7IiRpZCI6IjIiLCJWZXJzaW9uIjoiMy4wLjEiLCJPcmlnaW5hbEFzc2VtYmx5VmVyc2lvbiI6IjMuMDEuMDcuMDAiLCJFZGl0aW9uIjoiQmFzaWMiLCJJc1BsdXNFZGl0aW9uIjpmYWxzZX0sIkVmZmVjdCI6MSwiU3R5bGUiOnsiJGlkIjoiMyIsIlRpbWViYW5kU3R5bGUiOnsiJGlkIjoiNCIsIlNjYWxlTWFya2luZyI6MCwiU2hhcGUiOjAsIlNoYXBlU3R5bGUiOnsiJGlkIjoiNSIsIk1hcmdpbiI6eyIkaWQiOiI2IiwiVG9wIjowLCJMZWZ0IjoxMiwiUmlnaHQiOjEyLCJCb3R0b20iOjB9LCJQYWRkaW5nIjp7IiRpZCI6IjciLCJUb3AiOjUsIkxlZnQiOjAsIlJpZ2h0IjowLCJCb3R0b20iOjV9LCJCYWNrZ3JvdW5kIjp7IiRpZCI6IjgiLCJDb2xvciI6eyIkaWQiOiI5IiwiQSI6MjU1LCJSIjo2OCwiRyI6ODQsIkIiOjEwNn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TkyLCJHIjo4MCwiQiI6Nzd9fSwiTWF4V2lkdGgiOiJJbmZpbml0eSIsIk1heEhlaWdodCI6IkluZmluaXR5IiwiU21hcnRGb3JlZ3JvdW5kSXNBY3RpdmUiOmZhbHNlLCJIb3Jpem9udGFsQWxpZ25tZW50IjowLCJWZXJ0aWNhbEFsaWdubWVudCI6MCwiU21hcnRGb3JlZ3JvdW5kIjpudWxsLCJNYXJnaW4iOnsiJGlkIjoiMTciLCJUb3AiOjAsIkxlZnQiOjAsIlJpZ2h0IjoyNSwiQm90dG9tIjowfSwiUGFkZGluZyI6eyIkaWQiOiIxOCIsIlRvcCI6MCwiTGVmdCI6MCwiUmlnaHQiOjAsIkJvdHRvbSI6MH0sIkJhY2tncm91bmQiOnsiJGlkIjoiMTkiLCJDb2xvciI6eyIkaWQiOiIyMCIsIkEiOjAsIlIiOjAsIkciOjAsIkIiOjB9fSwiSXNWaXNpYmxlIjp0cnV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TkyLCJHIjo4MCwiQiI6Nzd9fSwiTWF4V2lkdGgiOiJJbmZpbml0eSIsIk1heEhlaWdodCI6IkluZmluaXR5IiwiU21hcnRGb3JlZ3JvdW5kSXNBY3RpdmUiOmZhbHNlLCJIb3Jpem9udGFsQWxpZ25tZW50IjowLCJWZXJ0aWNhbEFsaWdubWVudCI6MCwiU21hcnRGb3JlZ3JvdW5kIjpudWxsLCJNYXJnaW4iOnsiJGlkIjoiMjUiLCJUb3AiOjAsIkxlZnQiOjI1LCJSaWdodCI6MCwiQm90dG9tIjowfSwiUGFkZGluZyI6eyIkaWQiOiIyNiIsIlRvcCI6MCwiTGVmdCI6MCwiUmlnaHQiOjAsIkJvdHRvbSI6MH0sIkJhY2tncm91bmQiOnsiJGlkIjoiMjciLCJDb2xvciI6eyIkcmVmIjoiMjAifX0sIklzVmlzaWJsZSI6dHJ1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dHJ1ZSwiRWxhcHNlZFRpbWVGb3JtYXQiOjIsIlRvZGF5TWFya2VyUG9zaXRpb24iOjMsIlF1aWNrUG9zaXRpb24iOjEsIkFic29sdXRlUG9zaXRpb24iOjI0MC4wLCJNYXJnaW4iOnsiJGlkIjoiNDkiLCJUb3AiOjAsIkxlZnQiOjEwLCJSaWdodCI6MTAsIkJvdHRvbSI6MH0sIlBhZGRpbmciOnsiJGlkIjoiNTAiLCJUb3AiOjAsIkxlZnQiOjAsIlJpZ2h0IjowLCJCb3R0b20iOjB9LCJCYWNrZ3JvdW5kIjp7IiRpZCI6IjUxIiwiQ29sb3IiOnsiJGlkIjoiNTIiLCJBIjoyNTUsIlIiOjMxLCJHIjo3MywiQiI6MTI1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zEsIkciOjczLCJCIjoxMjZ9fSwiTGluZVdlaWdodCI6MS4wLCJMaW5lVHlwZSI6MCwiUGFyZW50U3R5bGUiOm51bGx9LCJJc0JlbG93VGltZWJhbmQiOmZhbHNlLCJIaWRlRGF0ZSI6ZmFsc2UsIlNoYXBlU2l6ZSI6MSwiU3BhY2luZyI6MS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udWxsLCJJc1Zpc2libGUiOnRydWUsIldpZHRoIjoxOC4wLCJIZWlnaHQiOjIwLjAsIkJvcmRlclN0eWxlIjp7IiRpZCI6IjYyIiwiTGluZUNvbG9yIjp7IiRpZCI6IjYzIiwiJHR5cGUiOiJOTFJFLkNvbW1vbi5Eb20uU29saWRDb2xvckJydXNoLCBOTFJFLkNvbW1vbiIsIkNvbG9yIjp7IiRpZCI6IjY0IiwiQSI6MjU1LCJSIjoyNTUsIkciOjAsIkIiOjB9fSwiTGluZVdlaWdodCI6MC4wLCJMaW5lVHlwZSI6MCwiUGFyZW50U3R5bGUiOm51bGx9LCJQYXJlbnRTdHlsZSI6bnVsbH0sIlRpdGxlU3R5bGUiOnsiJGlkIjoiNjUiLCJGb250U2V0dGluZ3MiOnsiJGlkIjoiNjYiLCJGb250U2l6ZSI6MTEsIkZvbnROYW1lIjoiQ2FsaWJyaSIsIklzQm9sZCI6dHJ1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YWxpYnJpIiwiSXNCb2xkIjpmYWxzZSwiSXNJdGFsaWMiOmZhbHNlLCJJc1VuZGVybGluZWQiOmZhbHNlLCJQYXJlbnRTdHlsZSI6bnVsbH0sIkF1dG9TaXplIjowLCJGb3JlZ3JvdW5kIjp7IiRpZCI6Ijc0IiwiQ29sb3IiOnsiJGlkIjoiNzUiLCJBIjoyNTUsIlIiOjMxLCJHIjo3MywiQiI6MTI2fX0sIk1heFdpZHRoIjoyMDAuMCwiTWF4SGVpZ2h0IjoiSW5maW5pdHkiLCJTbWFydEZvcmVncm91bmRJc0FjdGl2ZSI6ZmFsc2UsIkhvcml6b250YWxBbGlnbm1lbnQiOjAsIlZlcnRpY2FsQWxpZ25tZW50IjowLCJTbWFydEZvcmVncm91bmQiOm51bGwsIk1hcmdpbiI6eyIkaWQiOiI3NiIsIlRvcCI6MCwiTGVmdCI6MCwiUmlnaHQiOjAsIkJvdHRvbSI6MH0sIlBhZGRpbmciOnsiJGlkIjoiNzciLCJUb3AiOjAsIkxlZnQiOjAsIlJpZ2h0IjowLCJCb3R0b20iOjB9LCJCYWNrZ3JvdW5kIjp7IiRpZCI6Ijc4IiwiQ29sb3IiOnsiJHJlZiI6IjIwIn19LCJJc1Zpc2libGUiOnRydWUsIldpZHRoIjowLjAsIkhlaWdodCI6MC4wLCJCb3JkZXJTdHlsZSI6bnVsbCwiUGFyZW50U3R5bGUiOm51bGx9LCJEYXRlRm9ybWF0Ijp7IiRpZCI6Ijc5IiwiRm9ybWF0U3RyaW5nIjoiTS9kL3l5eXkiLCJTZXBhcmF0b3IiOiIvIiwiVXNlSW50ZXJuYXRpb25hbERhdGVGb3JtYXQiOmZhbHNlfSwiSXNWaXNpYmxlIjp0cnVlLCJQYXJlbnRTdHlsZSI6bnVsbH0sIkRlZmF1bHRUYXNrU3R5bGUiOnsiJGlkIjoiODAiLCJTaGFwZSI6MCwiU2hhcGVUaGlja25lc3MiOjEsIkR1cmF0aW9uRm9ybWF0IjowLCJJbmNsdWRlTm9uV29ya2luZ0RheXNJbkR1cmF0aW9uIjp0cnVlLCJQZXJjZW50YWdlQ29tcGxldGVTdHlsZSI6eyIkaWQiOiI4MSIsIkZvbnRTZXR0aW5ncyI6eyIkaWQiOiI4MiIsIkZvbnRTaXplIjoxMCwiRm9udE5hbWUiOiJDYWxpYnJpIiwiSXNCb2xkIjpmYWxzZSwiSXNJdGFsaWMiOmZhbHNlLCJJc1VuZGVybGluZWQiOmZhbHNlLCJQYXJlbnRTdHlsZSI6bnVsbH0sIkF1dG9TaXplIjowLCJGb3JlZ3JvdW5kIjp7IiRpZCI6IjgzIiwiQ29sb3IiOnsiJGlkIjoiODQiLCJBIjoyNTUsIlIiOjE5MiwiRyI6ODAsIkIiOjc3fX0sIk1heFdpZHRoIjoyMDAuMCwiTWF4SGVpZ2h0IjoiSW5maW5pdHkiLCJTbWFydEZvcmVncm91bmRJc0FjdGl2ZSI6ZmFsc2UsIkhvcml6b250YWxBbGlnbm1lbnQiOjAsIlZlcnRpY2FsQWxpZ25tZW50IjowLCJTbWFydEZvcmVncm91bmQiOm51bGwsIk1hcmdpbiI6eyIkaWQiOiI4NSIsIlRvcCI6MCwiTGVmdCI6MCwiUmlnaHQiOjAsIkJvdHRvbSI6MH0sIlBhZGRpbmciOnsiJGlkIjoiODYiLCJUb3AiOjAsIkxlZnQiOjAsIlJpZ2h0IjowLCJCb3R0b20iOjB9LCJCYWNrZ3JvdW5kIjp7IiRpZCI6Ijg3IiwiQ29sb3IiOnsiJHJlZiI6IjIwIn19LCJJc1Zpc2libGUiOnRydWUsIldpZHRoIjowLjAsIkhlaWdodCI6MC4wLCJCb3JkZXJTdHlsZSI6bnVsbCwiUGFyZW50U3R5bGUiOm51bGx9LCJEdXJhdGlvblN0eWxlIjp7IiRpZCI6Ijg4IiwiRm9udFNldHRpbmdzIjp7IiRpZCI6Ijg5IiwiRm9udFNpemUiOjEwLCJGb250TmFtZSI6IkNhbGlicmkiLCJJc0JvbGQiOmZhbHNlLCJJc0l0YWxpYyI6ZmFsc2UsIklzVW5kZXJsaW5lZCI6ZmFsc2UsIlBhcmVudFN0eWxlIjpudWxsfSwiQXV0b1NpemUiOjAsIkZvcmVncm91bmQiOnsiJGlkIjoiOTAiLCJDb2xvciI6eyIkaWQiOiI5MSIsIkEiOjI1NSwiUiI6MTkyLCJHIjo4MCwiQiI6Nzd9fSwiTWF4V2lkdGgiOjIwMC4wLCJNYXhIZWlnaHQiOiJJbmZpbml0eSIsIlNtYXJ0Rm9yZWdyb3VuZElzQWN0aXZlIjpmYWxzZSwiSG9yaXpvbnRhbEFsaWdubWVudCI6MCwiVmVydGljYWxBbGlnbm1lbnQiOjAsIlNtYXJ0Rm9yZWdyb3VuZCI6bnVsbCwiTWFyZ2luIjp7IiRpZCI6IjkyIiwiVG9wIjowLCJMZWZ0IjowLCJSaWdodCI6MCwiQm90dG9tIjowfSwiUGFkZGluZyI6eyIkaWQiOiI5MyIsIlRvcCI6MCwiTGVmdCI6MCwiUmlnaHQiOjAsIkJvdHRvbSI6MH0sIkJhY2tncm91bmQiOnsiJGlkIjoiOTQiLCJDb2xvciI6eyIkcmVmIjoiMjAifX0sIklzVmlzaWJsZSI6dHJ1ZSwiV2lkdGgiOjAuMCwiSGVpZ2h0IjowLjAsIkJvcmRlclN0eWxlIjpudWxsLCJQYXJlbnRTdHlsZSI6bnVsbH0sIkhvcml6b250YWxDb25uZWN0b3JTdHlsZSI6eyIkaWQiOiI5NSIsIkxpbmVDb2xvciI6eyIkaWQiOiI5NiIsIiR0eXBlIjoiTkxSRS5Db21tb24uRG9tLlNvbGlkQ29sb3JCcnVzaCwgTkxSRS5Db21tb24iLCJDb2xvciI6eyIkaWQiOiI5NyIsIkEiOjI1NSwiUiI6MjA0LCJHIjoyMDQsIkIiOjIwNH19LCJMaW5lV2VpZ2h0IjoxLjAsIkxpbmVUeXBlIjowLCJQYXJlbnRTdHlsZSI6bnVsbH0sIlZlcnRpY2FsQ29ubmVjdG9yU3R5bGUiOnsiJGlkIjoiOTgiLCJMaW5lQ29sb3IiOnsiJGlkIjoiOTkiLCIkdHlwZSI6Ik5MUkUuQ29tbW9uLkRvbS5Tb2xpZENvbG9yQnJ1c2gsIE5MUkUuQ29tbW9uIiwiQ29sb3IiOnsiJGlkIjoiMTAwIiwiQSI6MjU1LCJSIjoyMDQsIkciOjIwNCwiQiI6MjA0fX0sIkxpbmVXZWlnaHQiOjAuMCwiTGluZVR5cGUiOjAsIlBhcmVudFN0eWxlIjpudWxsfSwiTWFyZ2luIjpudWxsLCJTdGFydERhdGVQb3NpdGlvbiI6NCwiRW5kRGF0ZVBvc2l0aW9uIjo0LCJUaXRsZVBvc2l0aW9uIjo1LCJEdXJhdGlvblBvc2l0aW9uIjo2LCJQZXJjZW50YWdlQ29tcGxldGVkUG9zaXRpb24iOjYsIlNwYWNpbmciOjUsIklzQmVsb3dUaW1lYmFuZCI6dHJ1ZSwiUGVyY2VudGFnZUNvbXBsZXRlU2hhcGVPcGFjaXR5IjozNSwiU2hhcGVTdHlsZSI6eyIkaWQiOiIxMDEiLCJNYXJnaW4iOnsiJGlkIjoiMTAyIiwiVG9wIjowLCJMZWZ0Ijo0LCJSaWdodCI6NCwiQm90dG9tIjowfSwiUGFkZGluZyI6eyIkaWQiOiIxMDMiLCJUb3AiOjAsIkxlZnQiOjAsIlJpZ2h0IjowLCJCb3R0b20iOjB9LCJCYWNrZ3JvdW5kIjpudWxsLCJJc1Zpc2libGUiOnRydWUsIldpZHRoIjowLjAsIkhlaWdodCI6MTYuMCwiQm9yZGVyU3R5bGUiOnsiJGlkIjoiMTA0IiwiTGluZUNvbG9yIjp7IiRpZCI6IjEwNSIsIiR0eXBlIjoiTkxSRS5Db21tb24uRG9tLlNvbGlkQ29sb3JCcnVzaCwgTkxSRS5Db21tb24iLCJDb2xvciI6eyIkaWQiOiIxMDYiLCJBIjoyNTUsIlIiOjI1NSwiRyI6MCwiQiI6MH19LCJMaW5lV2VpZ2h0IjowLjAsIkxpbmVUeXBlIjowLCJQYXJlbnRTdHlsZSI6bnVsbH0sIlBhcmVudFN0eWxlIjpudWxsfSwiVGl0bGVTdHlsZSI6eyIkaWQiOiIxMDciLCJGb250U2V0dGluZ3MiOnsiJGlkIjoiMTA4IiwiRm9udFNpemUiOjExLCJGb250TmFtZSI6IkNhbGlicmkiLCJJc0JvbGQiOnRydWUsIklzSXRhbGljIjpmYWxzZSwiSXNVbmRlcmxpbmVkIjpmYWxzZSwiUGFyZW50U3R5bGUiOm51bGx9LCJBdXRvU2l6ZSI6MCwiRm9yZWdyb3VuZCI6eyIkaWQiOiIxMDkiLCJDb2xvciI6eyIkaWQiOiIxMTAiLCJBIjoyNTUsIlIiOjAsIkciOjAsIkIiOjB9fSwiTWF4V2lkdGgiOjk2MC4wLCJNYXhIZWlnaHQiOiJJbmZpbml0eSIsIlNtYXJ0Rm9yZWdyb3VuZElzQWN0aXZlIjpmYWxzZSwiSG9yaXpvbnRhbEFsaWdubWVudCI6MCwiVmVydGljYWxBbGlnbm1lbnQiOjAsIlNtYXJ0Rm9yZWdyb3VuZCI6bnVsbCwiTWFyZ2luIjp7IiRpZCI6IjExMSIsIlRvcCI6MCwiTGVmdCI6MCwiUmlnaHQiOjAsIkJvdHRvbSI6MH0sIlBhZGRpbmciOnsiJGlkIjoiMTEyIiwiVG9wIjowLCJMZWZ0IjowLCJSaWdodCI6MCwiQm90dG9tIjowfSwiQmFja2dyb3VuZCI6eyIkaWQiOiIxMTMiLCJDb2xvciI6eyIkcmVmIjoiMjAifX0sIklzVmlzaWJsZSI6dHJ1ZSwiV2lkdGgiOjAuMCwiSGVpZ2h0IjowLjAsIkJvcmRlclN0eWxlIjpudWxsLCJQYXJlbnRTdHlsZSI6bnVsbH0sIkRhdGVTdHlsZSI6eyIkaWQiOiIxMTQiLCJGb250U2V0dGluZ3MiOnsiJGlkIjoiMTE1IiwiRm9udFNpemUiOjEwLCJGb250TmFtZSI6IkNhbGlicmkiLCJJc0JvbGQiOmZhbHNlLCJJc0l0YWxpYyI6ZmFsc2UsIklzVW5kZXJsaW5lZCI6ZmFsc2UsIlBhcmVudFN0eWxlIjpudWxsfSwiQXV0b1NpemUiOjAsIkZvcmVncm91bmQiOnsiJGlkIjoiMTE2IiwiQ29sb3IiOnsiJGlkIjoiMTE3IiwiQSI6MjU1LCJSIjozMSwiRyI6NzMsIkIiOjEyNn19LCJNYXhXaWR0aCI6MjAwLjAsIk1heEhlaWdodCI6IkluZmluaXR5IiwiU21hcnRGb3JlZ3JvdW5kSXNBY3RpdmUiOmZhbHNlLCJIb3Jpem9udGFsQWxpZ25tZW50IjowLCJWZXJ0aWNhbEFsaWdubWVudCI6MCwiU21hcnRGb3JlZ3JvdW5kIjpudWxsLCJNYXJnaW4iOnsiJGlkIjoiMTE4IiwiVG9wIjowLCJMZWZ0IjowLCJSaWdodCI6MCwiQm90dG9tIjowfSwiUGFkZGluZyI6eyIkaWQiOiIxMTkiLCJUb3AiOjAsIkxlZnQiOjAsIlJpZ2h0IjowLCJCb3R0b20iOjB9LCJCYWNrZ3JvdW5kIjp7IiRpZCI6IjEyMCIsIkNvbG9yIjp7IiRyZWYiOiIyMCJ9fSwiSXNWaXNpYmxlIjp0cnVlLCJXaWR0aCI6MC4wLCJIZWlnaHQiOjAuMCwiQm9yZGVyU3R5bGUiOm51bGwsIlBhcmVudFN0eWxlIjpudWxsfSwiRGF0ZUZvcm1hdCI6eyIkaWQiOiIxMjEiLCJGb3JtYXRTdHJpbmciOiJNL2QveXl5eSIsIlNlcGFyYXRvciI6Ii8iLCJVc2VJbnRlcm5hdGlvbmFsRGF0ZUZvcm1hdCI6ZmFsc2V9LCJJc1Zpc2libGUiOnRydWUsIlBhcmVudFN0eWxlIjpudWxsfSwiU2hvd0VsYXBzZWRUaW1lR3JhZGllbnRTdHlsZSI6ZmFsc2V9LCJTY2FsZSI6eyIkaWQiOiIxMjIiLCJTdGFydERhdGUiOiIyMDE1LTA3LTAxVDIzOjU5OjU5Ljk5OVoiLCJFbmREYXRlIjoiMjAxNS0wOS0yOFQyMzo1OTo1OS45OTlaIiwiRm9ybWF0IjoiTU1NIiwiVHlwZSI6MiwiQXV0b0RhdGVSYW5nZSI6dHJ1ZSwiV29ya2luZ0RheXMiOjMxLCJUb2RheU1hcmtlclRleHQiOiJIb3kiLCJBdXRvU2NhbGVUeXBlIjp0cnVlfSwiTWlsZXN0b25lcyI6W3siJGlkIjoiMTIzIiwiRGF0ZSI6IjIwMTUtMDctMDFUMjM6NTk6NTkuOTk5WiIsIlN0eWxlIjp7IiRpZCI6IjEyNCIsIlNoYXBlIjoyLCJDb25uZWN0b3JNYXJnaW4iOnsiJHJlZiI6IjU0In0sIkNvbm5lY3RvclN0eWxlIjp7IiRpZCI6IjEyNSIsIkxpbmVDb2xvciI6eyIkaWQiOiIxMjYiLCIkdHlwZSI6Ik5MUkUuQ29tbW9uLkRvbS5Tb2xpZENvbG9yQnJ1c2gsIE5MUkUuQ29tbW9uIiwiQ29sb3IiOnsiJGlkIjoiMTI3IiwiQSI6MTI3LCJSIjowLCJHIjoxMTQsIkIiOjE4OH19LCJMaW5lV2VpZ2h0IjoxLjAsIkxpbmVUeXBlIjowLCJQYXJlbnRTdHlsZSI6eyIkcmVmIjoiNTUifX0sIklzQmVsb3dUaW1lYmFuZCI6dHJ1ZSwiSGlkZURhdGUiOmZhbHNlLCJTaGFwZVNpemUiOjEsIlNwYWNpbmciOjEuMCwiUGFkZGluZyI6eyIkcmVmIjoiNTgifSwiU2hhcGVTdHlsZSI6eyIkaWQiOiIxMjgiLCJNYXJnaW4iOnsiJHJlZiI6IjYwIn0sIlBhZGRpbmciOnsiJHJlZiI6IjYxIn0sIkJhY2tncm91bmQiOnsiJGlkIjoiMTI5IiwiQ29sb3IiOnsiJGlkIjoiMTMwIiwiQSI6MjU1LCJSIjowLCJHIjoxMTQsIkIiOjE4OH19LCJJc1Zpc2libGUiOnRydWUsIldpZHRoIjoxOC4wLCJIZWlnaHQiOjIwLjAsIkJvcmRlclN0eWxlIjp7IiRpZCI6IjEzMSIsIkxpbmVDb2xvciI6eyIkcmVmIjoiNjMifSwiTGluZVdlaWdodCI6MC4wLCJMaW5lVHlwZSI6MCwiUGFyZW50U3R5bGUiOnsiJHJlZiI6IjYyIn19LCJQYXJlbnRTdHlsZSI6eyIkcmVmIjoiNTkifX0sIlRpdGxlU3R5bGUiOnsiJGlkIjoiMTMyIiwiRm9udFNldHRpbmdzIjp7IiRpZCI6IjEzMy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M0IiwiTGluZUNvbG9yIjpudWxsLCJMaW5lV2VpZ2h0IjowLjAsIkxpbmVUeXBlIjowLCJQYXJlbnRTdHlsZSI6bnVsbH0sIlBhcmVudFN0eWxlIjp7IiRyZWYiOiI2NSJ9fSwiRGF0ZVN0eWxlIjp7IiRpZCI6IjEzNSIsIkZvbnRTZXR0aW5ncyI6eyIkaWQiOiIxMz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MzciLCJMaW5lQ29sb3IiOm51bGwsIkxpbmVXZWlnaHQiOjAuMCwiTGluZVR5cGUiOjAsIlBhcmVudFN0eWxlIjpudWxsfSwiUGFyZW50U3R5bGUiOnsiJHJlZiI6IjcyIn19LCJEYXRlRm9ybWF0Ijp7IiRyZWYiOiI3OSJ9LCJJc1Zpc2libGUiOnRydWUsIlBhcmVudFN0eWxlIjp7IiRyZWYiOiI1MyJ9fSwiUG9zaXRpb24iOnsiJGlkIjoiMTM4IiwiUmF0aW8iOjAuMCwiSXNDdXN0b20iOmZhbHNlfSwiSWQiOiJjMWU3YTU3Ni02NWEyLTQxZTktYWNhMS03Y2U5NWEyM2Y5ZDUiLCJUaXRsZSI6IkluaWNpbyBSZWZsZXhpw7NuIiwiTm90ZSI6bnVsbCwiSHlwZXJsaW5rIjpudWxsLCJJc0NoYW5nZWQiOmZhbHNlLCJJc05ldyI6ZmFsc2V9LHsiJGlkIjoiMTM5IiwiRGF0ZSI6IjIwMTUtMDctMTNUMjM6NTk6NTkuOTk5WiIsIlN0eWxlIjp7IiRpZCI6IjE0MCIsIlNoYXBlIjoyLCJDb25uZWN0b3JNYXJnaW4iOnsiJHJlZiI6IjU0In0sIkNvbm5lY3RvclN0eWxlIjp7IiRpZCI6IjE0MSIsIkxpbmVDb2xvciI6eyIkaWQiOiIxNDIiLCIkdHlwZSI6Ik5MUkUuQ29tbW9uLkRvbS5Tb2xpZENvbG9yQnJ1c2gsIE5MUkUuQ29tbW9uIiwiQ29sb3IiOnsiJGlkIjoiMTQzIiwiQSI6MTI3LCJSIjo3OSwiRyI6MTI5LCJCIjoxODl9fSwiTGluZVdlaWdodCI6MS4wLCJMaW5lVHlwZSI6MCwiUGFyZW50U3R5bGUiOnsiJHJlZiI6IjU1In19LCJJc0JlbG93VGltZWJhbmQiOmZhbHNlLCJIaWRlRGF0ZSI6ZmFsc2UsIlNoYXBlU2l6ZSI6MSwiU3BhY2luZyI6MS4wLCJQYWRkaW5nIjp7IiRyZWYiOiI1OCJ9LCJTaGFwZVN0eWxlIjp7IiRpZCI6IjE0NCIsIk1hcmdpbiI6eyIkcmVmIjoiNjAifSwiUGFkZGluZyI6eyIkcmVmIjoiNjEifSwiQmFja2dyb3VuZCI6eyIkaWQiOiIxNDUiLCJDb2xvciI6eyIkaWQiOiIxNDYiLCJBIjoyNTUsIlIiOjc5LCJHIjoxMjksIkIiOjE4OX19LCJJc1Zpc2libGUiOnRydWUsIldpZHRoIjoxOC4wLCJIZWlnaHQiOjIwLjAsIkJvcmRlclN0eWxlIjp7IiRpZCI6IjE0NyIsIkxpbmVDb2xvciI6eyIkcmVmIjoiNjMifSwiTGluZVdlaWdodCI6MC4wLCJMaW5lVHlwZSI6MCwiUGFyZW50U3R5bGUiOnsiJHJlZiI6IjYyIn19LCJQYXJlbnRTdHlsZSI6eyIkcmVmIjoiNTkifX0sIlRpdGxlU3R5bGUiOnsiJGlkIjoiMTQ4IiwiRm9udFNldHRpbmdzIjp7IiRpZCI6IjE0OS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UwIiwiTGluZUNvbG9yIjpudWxsLCJMaW5lV2VpZ2h0IjowLjAsIkxpbmVUeXBlIjowLCJQYXJlbnRTdHlsZSI6bnVsbH0sIlBhcmVudFN0eWxlIjp7IiRyZWYiOiI2NSJ9fSwiRGF0ZVN0eWxlIjp7IiRpZCI6IjE1MSIsIkZvbnRTZXR0aW5ncyI6eyIkaWQiOiIxNTI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TMiLCJMaW5lQ29sb3IiOm51bGwsIkxpbmVXZWlnaHQiOjAuMCwiTGluZVR5cGUiOjAsIlBhcmVudFN0eWxlIjpudWxsfSwiUGFyZW50U3R5bGUiOnsiJHJlZiI6IjcyIn19LCJEYXRlRm9ybWF0Ijp7IiRyZWYiOiI3OSJ9LCJJc1Zpc2libGUiOnRydWUsIlBhcmVudFN0eWxlIjp7IiRyZWYiOiI1MyJ9fSwiUG9zaXRpb24iOnsiJGlkIjoiMTU0IiwiUmF0aW8iOjAuMCwiSXNDdXN0b20iOmZhbHNlfSwiSWQiOiI4N2UwYzVkOC1lNTczLTQ4YWItYjVjMC1hMjE1MGEzODcyZGYiLCJUaXRsZSI6IkF1dG9yaXphY2nDs24gUmVmbGV4acOzbiIsIk5vdGUiOm51bGwsIkh5cGVybGluayI6bnVsbCwiSXNDaGFuZ2VkIjpmYWxzZSwiSXNOZXciOmZhbHNlfSx7IiRpZCI6IjE1NSIsIkRhdGUiOiIyMDE1LTA4LTE0VDIzOjU5OjU5Ljk5OVoiLCJTdHlsZSI6eyIkaWQiOiIxNTYiLCJTaGFwZSI6MiwiQ29ubmVjdG9yTWFyZ2luIjp7IiRyZWYiOiI1NCJ9LCJDb25uZWN0b3JTdHlsZSI6eyIkaWQiOiIxNTciLCJMaW5lQ29sb3IiOnsiJGlkIjoiMTU4IiwiJHR5cGUiOiJOTFJFLkNvbW1vbi5Eb20uU29saWRDb2xvckJydXNoLCBOTFJFLkNvbW1vbiIsIkNvbG9yIjp7IiRpZCI6IjE1OSIsIkEiOjEyNywiUiI6MTkyLCJHIjo4MCwiQiI6Nzd9fSwiTGluZVdlaWdodCI6MS4wLCJMaW5lVHlwZSI6MCwiUGFyZW50U3R5bGUiOnsiJHJlZiI6IjU1In19LCJJc0JlbG93VGltZWJhbmQiOnRydWUsIkhpZGVEYXRlIjpmYWxzZSwiU2hhcGVTaXplIjoxLCJTcGFjaW5nIjoxLjAsIlBhZGRpbmciOnsiJHJlZiI6IjU4In0sIlNoYXBlU3R5bGUiOnsiJGlkIjoiMTYwIiwiTWFyZ2luIjp7IiRyZWYiOiI2MCJ9LCJQYWRkaW5nIjp7IiRyZWYiOiI2MSJ9LCJCYWNrZ3JvdW5kIjp7IiRpZCI6IjE2MSIsIkNvbG9yIjp7IiRpZCI6IjE2MiIsIkEiOjI1NSwiUiI6MTkyLCJHIjo4MCwiQiI6Nzd9fSwiSXNWaXNpYmxlIjp0cnVlLCJXaWR0aCI6MTguMCwiSGVpZ2h0IjoyMC4wLCJCb3JkZXJTdHlsZSI6eyIkaWQiOiIxNjMiLCJMaW5lQ29sb3IiOnsiJHJlZiI6IjYzIn0sIkxpbmVXZWlnaHQiOjAuMCwiTGluZVR5cGUiOjAsIlBhcmVudFN0eWxlIjp7IiRyZWYiOiI2MiJ9fSwiUGFyZW50U3R5bGUiOnsiJHJlZiI6IjU5In19LCJUaXRsZVN0eWxlIjp7IiRpZCI6IjE2NCIsIkZvbnRTZXR0aW5ncyI6eyIkaWQiOiIxNjU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2NiIsIkxpbmVDb2xvciI6bnVsbCwiTGluZVdlaWdodCI6MC4wLCJMaW5lVHlwZSI6MCwiUGFyZW50U3R5bGUiOm51bGx9LCJQYXJlbnRTdHlsZSI6eyIkcmVmIjoiNjUifX0sIkRhdGVTdHlsZSI6eyIkaWQiOiIxNjciLCJGb250U2V0dGluZ3MiOnsiJGlkIjoiMTY4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Y5IiwiTGluZUNvbG9yIjpudWxsLCJMaW5lV2VpZ2h0IjowLjAsIkxpbmVUeXBlIjowLCJQYXJlbnRTdHlsZSI6bnVsbH0sIlBhcmVudFN0eWxlIjp7IiRyZWYiOiI3MiJ9fSwiRGF0ZUZvcm1hdCI6eyIkcmVmIjoiNzkifSwiSXNWaXNpYmxlIjp0cnVlLCJQYXJlbnRTdHlsZSI6eyIkcmVmIjoiNTMifX0sIlBvc2l0aW9uIjp7IiRpZCI6IjE3MCIsIlJhdGlvIjowLjAsIklzQ3VzdG9tIjpmYWxzZX0sIklkIjoiZGIwMWUxNDctMDk4ZS00ODc1LWI1ZGYtNzc2YmE5NmExMWI1IiwiVGl0bGUiOiJGaXJtYSBjYXJ0YSBjb21wcm9taXNvIGNvbiBjb25mZXJlbmNpc3RhcyIsIk5vdGUiOm51bGwsIkh5cGVybGluayI6bnVsbCwiSXNDaGFuZ2VkIjpmYWxzZSwiSXNOZXciOmZhbHNlfSx7IiRpZCI6IjE3MSIsIkRhdGUiOiIyMDE1LTA4LTMxVDIzOjU5OjU5Ljk5OVoiLCJTdHlsZSI6eyIkaWQiOiIxNzIiLCJTaGFwZSI6MiwiQ29ubmVjdG9yTWFyZ2luIjp7IiRyZWYiOiI1NCJ9LCJDb25uZWN0b3JTdHlsZSI6eyIkaWQiOiIxNzMiLCJMaW5lQ29sb3IiOnsiJGlkIjoiMTc0IiwiJHR5cGUiOiJOTFJFLkNvbW1vbi5Eb20uU29saWRDb2xvckJydXNoLCBOTFJFLkNvbW1vbiIsIkNvbG9yIjp7IiRpZCI6IjE3NSIsIkEiOjEyNywiUiI6MTU1LCJHIjoxODcsIkIiOjg5fX0sIkxpbmVXZWlnaHQiOjEuMCwiTGluZVR5cGUiOjAsIlBhcmVudFN0eWxlIjp7IiRyZWYiOiI1NSJ9fSwiSXNCZWxvd1RpbWViYW5kIjpmYWxzZSwiSGlkZURhdGUiOmZhbHNlLCJTaGFwZVNpemUiOjEsIlNwYWNpbmciOjEuMCwiUGFkZGluZyI6eyIkcmVmIjoiNTgifSwiU2hhcGVTdHlsZSI6eyIkaWQiOiIxNzYiLCJNYXJnaW4iOnsiJHJlZiI6IjYwIn0sIlBhZGRpbmciOnsiJHJlZiI6IjYxIn0sIkJhY2tncm91bmQiOnsiJGlkIjoiMTc3IiwiQ29sb3IiOnsiJGlkIjoiMTc4IiwiQSI6MjU1LCJSIjoxNTUsIkciOjE4NywiQiI6ODl9fSwiSXNWaXNpYmxlIjp0cnVlLCJXaWR0aCI6MTguMCwiSGVpZ2h0IjoyMC4wLCJCb3JkZXJTdHlsZSI6eyIkaWQiOiIxNzkiLCJMaW5lQ29sb3IiOnsiJHJlZiI6IjYzIn0sIkxpbmVXZWlnaHQiOjAuMCwiTGluZVR5cGUiOjAsIlBhcmVudFN0eWxlIjp7IiRyZWYiOiI2MiJ9fSwiUGFyZW50U3R5bGUiOnsiJHJlZiI6IjU5In19LCJUaXRsZVN0eWxlIjp7IiRpZCI6IjE4MCIsIkZvbnRTZXR0aW5ncyI6eyIkaWQiOiIxODE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4MiIsIkxpbmVDb2xvciI6bnVsbCwiTGluZVdlaWdodCI6MC4wLCJMaW5lVHlwZSI6MCwiUGFyZW50U3R5bGUiOm51bGx9LCJQYXJlbnRTdHlsZSI6eyIkcmVmIjoiNjUifX0sIkRhdGVTdHlsZSI6eyIkaWQiOiIxODMiLCJGb250U2V0dGluZ3MiOnsiJGlkIjoiMTg0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g1IiwiTGluZUNvbG9yIjpudWxsLCJMaW5lV2VpZ2h0IjowLjAsIkxpbmVUeXBlIjowLCJQYXJlbnRTdHlsZSI6bnVsbH0sIlBhcmVudFN0eWxlIjp7IiRyZWYiOiI3MiJ9fSwiRGF0ZUZvcm1hdCI6eyIkcmVmIjoiNzkifSwiSXNWaXNpYmxlIjp0cnVlLCJQYXJlbnRTdHlsZSI6eyIkcmVmIjoiNTMifX0sIlBvc2l0aW9uIjp7IiRpZCI6IjE4NiIsIlJhdGlvIjowLjAsIklzQ3VzdG9tIjpmYWxzZX0sIklkIjoiNzRkNDU0YzYtNjM1Yy00ZjY0LWFhZWMtOTMzYzJhMzE4NmVjIiwiVGl0bGUiOiJTb2xpY2l0dWQgZGUgY2VzdGEgZGUgY29tcHJhIiwiTm90ZSI6bnVsbCwiSHlwZXJsaW5rIjpudWxsLCJJc0NoYW5nZWQiOmZhbHNlLCJJc05ldyI6ZmFsc2V9LHsiJGlkIjoiMTg3IiwiRGF0ZSI6IjIwMTUtMDktMTlUMjM6NTk6NTkuOTk5WiIsIlN0eWxlIjp7IiRpZCI6IjE4OCIsIlNoYXBlIjoyLCJDb25uZWN0b3JNYXJnaW4iOnsiJHJlZiI6IjU0In0sIkNvbm5lY3RvclN0eWxlIjp7IiRpZCI6IjE4OSIsIkxpbmVDb2xvciI6eyIkaWQiOiIxOTAiLCIkdHlwZSI6Ik5MUkUuQ29tbW9uLkRvbS5Tb2xpZENvbG9yQnJ1c2gsIE5MUkUuQ29tbW9uIiwiQ29sb3IiOnsiJGlkIjoiMTkxIiwiQSI6MTI3LCJSIjoxMjgsIkciOjEwMCwiQiI6MTYyfX0sIkxpbmVXZWlnaHQiOjEuMCwiTGluZVR5cGUiOjAsIlBhcmVudFN0eWxlIjp7IiRyZWYiOiI1NSJ9fSwiSXNCZWxvd1RpbWViYW5kIjp0cnVlLCJIaWRlRGF0ZSI6ZmFsc2UsIlNoYXBlU2l6ZSI6MSwiU3BhY2luZyI6MS4wLCJQYWRkaW5nIjp7IiRyZWYiOiI1OCJ9LCJTaGFwZVN0eWxlIjp7IiRpZCI6IjE5MiIsIk1hcmdpbiI6eyIkcmVmIjoiNjAifSwiUGFkZGluZyI6eyIkcmVmIjoiNjEifSwiQmFja2dyb3VuZCI6eyIkaWQiOiIxOTMiLCJDb2xvciI6eyIkaWQiOiIxOTQiLCJBIjoyNTUsIlIiOjEyOCwiRyI6MTAwLCJCIjoxNjJ9fSwiSXNWaXNpYmxlIjp0cnVlLCJXaWR0aCI6MTguMCwiSGVpZ2h0IjoyMC4wLCJCb3JkZXJTdHlsZSI6eyIkaWQiOiIxOTUiLCJMaW5lQ29sb3IiOnsiJHJlZiI6IjYzIn0sIkxpbmVXZWlnaHQiOjAuMCwiTGluZVR5cGUiOjAsIlBhcmVudFN0eWxlIjp7IiRyZWYiOiI2MiJ9fSwiUGFyZW50U3R5bGUiOnsiJHJlZiI6IjU5In19LCJUaXRsZVN0eWxlIjp7IiRpZCI6IjE5NiIsIkZvbnRTZXR0aW5ncyI6eyIkaWQiOiIxOTc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5OCIsIkxpbmVDb2xvciI6bnVsbCwiTGluZVdlaWdodCI6MC4wLCJMaW5lVHlwZSI6MCwiUGFyZW50U3R5bGUiOm51bGx9LCJQYXJlbnRTdHlsZSI6eyIkcmVmIjoiNjUifX0sIkRhdGVTdHlsZSI6eyIkaWQiOiIxOTkiLCJGb250U2V0dGluZ3MiOnsiJGlkIjoiMjAw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AxIiwiTGluZUNvbG9yIjpudWxsLCJMaW5lV2VpZ2h0IjowLjAsIkxpbmVUeXBlIjowLCJQYXJlbnRTdHlsZSI6bnVsbH0sIlBhcmVudFN0eWxlIjp7IiRyZWYiOiI3MiJ9fSwiRGF0ZUZvcm1hdCI6eyIkcmVmIjoiNzkifSwiSXNWaXNpYmxlIjp0cnVlLCJQYXJlbnRTdHlsZSI6eyIkcmVmIjoiNTMifX0sIlBvc2l0aW9uIjp7IiRpZCI6IjIwMiIsIlJhdGlvIjowLjAsIklzQ3VzdG9tIjpmYWxzZX0sIklkIjoiZmVkY2UxNzYtMzYwYy00ZmNlLWJmMjYtMWI5OTg1OTRiMjE2IiwiVGl0bGUiOiJGaXJtYSBkZSBjb250cmF0b3MiLCJOb3RlIjpudWxsLCJIeXBlcmxpbmsiOm51bGwsIklzQ2hhbmdlZCI6ZmFsc2UsIklzTmV3IjpmYWxzZX0seyIkaWQiOiIyMDMiLCJEYXRlIjoiMjAxNS0wOS0yNlQyMzo1OTo1OS45OTlaIiwiU3R5bGUiOnsiJGlkIjoiMjA0IiwiU2hhcGUiOjIsIkNvbm5lY3Rvck1hcmdpbiI6eyIkcmVmIjoiNTQifSwiQ29ubmVjdG9yU3R5bGUiOnsiJGlkIjoiMjA1IiwiTGluZUNvbG9yIjp7IiRpZCI6IjIwNiIsIiR0eXBlIjoiTkxSRS5Db21tb24uRG9tLlNvbGlkQ29sb3JCcnVzaCwgTkxSRS5Db21tb24iLCJDb2xvciI6eyIkaWQiOiIyMDciLCJBIjoxMjcsIlIiOjc1LCJHIjoxNzIsIkIiOjE5OH19LCJMaW5lV2VpZ2h0IjoxLjAsIkxpbmVUeXBlIjowLCJQYXJlbnRTdHlsZSI6eyIkcmVmIjoiNTUifX0sIklzQmVsb3dUaW1lYmFuZCI6ZmFsc2UsIkhpZGVEYXRlIjpmYWxzZSwiU2hhcGVTaXplIjoxLCJTcGFjaW5nIjoxLjAsIlBhZGRpbmciOnsiJHJlZiI6IjU4In0sIlNoYXBlU3R5bGUiOnsiJGlkIjoiMjA4IiwiTWFyZ2luIjp7IiRyZWYiOiI2MCJ9LCJQYWRkaW5nIjp7IiRyZWYiOiI2MSJ9LCJCYWNrZ3JvdW5kIjp7IiRpZCI6IjIwOSIsIkNvbG9yIjp7IiRpZCI6IjIxMCIsIkEiOjI1NSwiUiI6NzUsIkciOjE3MiwiQiI6MTk4fX0sIklzVmlzaWJsZSI6dHJ1ZSwiV2lkdGgiOjE4LjAsIkhlaWdodCI6MjAuMCwiQm9yZGVyU3R5bGUiOnsiJGlkIjoiMjExIiwiTGluZUNvbG9yIjp7IiRyZWYiOiI2MyJ9LCJMaW5lV2VpZ2h0IjowLjAsIkxpbmVUeXBlIjowLCJQYXJlbnRTdHlsZSI6eyIkcmVmIjoiNjIifX0sIlBhcmVudFN0eWxlIjp7IiRyZWYiOiI1OSJ9fSwiVGl0bGVTdHlsZSI6eyIkaWQiOiIyMTIiLCJGb250U2V0dGluZ3MiOnsiJGlkIjoiMjEz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MTQiLCJMaW5lQ29sb3IiOm51bGwsIkxpbmVXZWlnaHQiOjAuMCwiTGluZVR5cGUiOjAsIlBhcmVudFN0eWxlIjpudWxsfSwiUGFyZW50U3R5bGUiOnsiJHJlZiI6IjY1In19LCJEYXRlU3R5bGUiOnsiJGlkIjoiMjE1IiwiRm9udFNldHRpbmdzIjp7IiRpZCI6IjIxN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xNyIsIkxpbmVDb2xvciI6bnVsbCwiTGluZVdlaWdodCI6MC4wLCJMaW5lVHlwZSI6MCwiUGFyZW50U3R5bGUiOm51bGx9LCJQYXJlbnRTdHlsZSI6eyIkcmVmIjoiNzIifX0sIkRhdGVGb3JtYXQiOnsiJHJlZiI6Ijc5In0sIklzVmlzaWJsZSI6dHJ1ZSwiUGFyZW50U3R5bGUiOnsiJHJlZiI6IjUzIn19LCJQb3NpdGlvbiI6eyIkaWQiOiIyMTgiLCJSYXRpbyI6MC4wLCJJc0N1c3RvbSI6ZmFsc2V9LCJJZCI6IjJlYmMzYmFlLTI4MmQtNDc0Yi04OTY1LTE1NTg3ZTY3MmE5YSIsIlRpdGxlIjoiVXNvIGRlbCBzZXJ2aWNpbyAiLCJOb3RlIjpudWxsLCJIeXBlcmxpbmsiOm51bGwsIklzQ2hhbmdlZCI6ZmFsc2UsIklzTmV3IjpmYWxzZX0seyIkaWQiOiIyMTkiLCJEYXRlIjoiMjAxNS0wOS0yOFQyMzo1OTo1OS45OTlaIiwiU3R5bGUiOnsiJGlkIjoiMjIwIiwiU2hhcGUiOjIsIkNvbm5lY3Rvck1hcmdpbiI6eyIkcmVmIjoiNTQifSwiQ29ubmVjdG9yU3R5bGUiOnsiJGlkIjoiMjIxIiwiTGluZUNvbG9yIjp7IiRpZCI6IjIyMiIsIiR0eXBlIjoiTkxSRS5Db21tb24uRG9tLlNvbGlkQ29sb3JCcnVzaCwgTkxSRS5Db21tb24iLCJDb2xvciI6eyIkaWQiOiIyMjMiLCJBIjoxMjcsIlIiOjI0NywiRyI6MTUwLCJCIjo3MH19LCJMaW5lV2VpZ2h0IjoxLjAsIkxpbmVUeXBlIjowLCJQYXJlbnRTdHlsZSI6eyIkcmVmIjoiNTUifX0sIklzQmVsb3dUaW1lYmFuZCI6dHJ1ZSwiSGlkZURhdGUiOmZhbHNlLCJTaGFwZVNpemUiOjEsIlNwYWNpbmciOjEuMCwiUGFkZGluZyI6eyIkcmVmIjoiNTgifSwiU2hhcGVTdHlsZSI6eyIkaWQiOiIyMjQiLCJNYXJnaW4iOnsiJHJlZiI6IjYwIn0sIlBhZGRpbmciOnsiJHJlZiI6IjYxIn0sIkJhY2tncm91bmQiOnsiJGlkIjoiMjI1IiwiQ29sb3IiOnsiJGlkIjoiMjI2IiwiQSI6MjU1LCJSIjoyNDcsIkciOjE1MCwiQiI6NzB9fSwiSXNWaXNpYmxlIjp0cnVlLCJXaWR0aCI6MTguMCwiSGVpZ2h0IjoyMC4wLCJCb3JkZXJTdHlsZSI6eyIkaWQiOiIyMjciLCJMaW5lQ29sb3IiOnsiJHJlZiI6IjYzIn0sIkxpbmVXZWlnaHQiOjAuMCwiTGluZVR5cGUiOjAsIlBhcmVudFN0eWxlIjp7IiRyZWYiOiI2MiJ9fSwiUGFyZW50U3R5bGUiOnsiJHJlZiI6IjU5In19LCJUaXRsZVN0eWxlIjp7IiRpZCI6IjIyOCIsIkZvbnRTZXR0aW5ncyI6eyIkaWQiOiIyMjk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zMCIsIkxpbmVDb2xvciI6bnVsbCwiTGluZVdlaWdodCI6MC4wLCJMaW5lVHlwZSI6MCwiUGFyZW50U3R5bGUiOm51bGx9LCJQYXJlbnRTdHlsZSI6eyIkcmVmIjoiNjUifX0sIkRhdGVTdHlsZSI6eyIkaWQiOiIyMzEiLCJGb250U2V0dGluZ3MiOnsiJGlkIjoiMjMy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MzIiwiTGluZUNvbG9yIjpudWxsLCJMaW5lV2VpZ2h0IjowLjAsIkxpbmVUeXBlIjowLCJQYXJlbnRTdHlsZSI6bnVsbH0sIlBhcmVudFN0eWxlIjp7IiRyZWYiOiI3MiJ9fSwiRGF0ZUZvcm1hdCI6eyIkcmVmIjoiNzkifSwiSXNWaXNpYmxlIjp0cnVlLCJQYXJlbnRTdHlsZSI6eyIkcmVmIjoiNTMifX0sIlBvc2l0aW9uIjp7IiRpZCI6IjIzNCIsIlJhdGlvIjowLjAsIklzQ3VzdG9tIjpmYWxzZX0sIklkIjoiOGI2NDczYTUtYTNiMC00ZWRkLTg1MzMtMDU5MTZhNmIxMGI3IiwiVGl0bGUiOiJJbmljaW8gZGVsIGV2ZW50byIsIk5vdGUiOm51bGwsIkh5cGVybGluayI6bnVsbCwiSXNDaGFuZ2VkIjpmYWxzZSwiSXNOZXciOmZhbHNlfV0sIlRhc2tzIjpbXSwiU2V0dGluZ3MiOnsiJGlkIjoiMjM1IiwiSW1wYU9wdGlvbnMiOnsiJGlkIjoiMjM2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0cnVlfQ=="/>
  <p:tag name="__MASTER" val="__part_0"/>
</p:tagLst>
</file>

<file path=ppt/tags/tag42.xml><?xml version="1.0" encoding="utf-8"?>
<p:tagLst xmlns:a="http://schemas.openxmlformats.org/drawingml/2006/main" xmlns:r="http://schemas.openxmlformats.org/officeDocument/2006/relationships" xmlns:p="http://schemas.openxmlformats.org/presentationml/2006/main">
  <p:tag name="OTLMARKERSHAPE" val="OTL"/>
</p:tagLst>
</file>

<file path=ppt/tags/tag43.xml><?xml version="1.0" encoding="utf-8"?>
<p:tagLst xmlns:a="http://schemas.openxmlformats.org/drawingml/2006/main" xmlns:r="http://schemas.openxmlformats.org/officeDocument/2006/relationships" xmlns:p="http://schemas.openxmlformats.org/presentationml/2006/main">
  <p:tag name="OTLMARKERSHAPE" val="OTL"/>
</p:tagLst>
</file>

<file path=ppt/tags/tag44.xml><?xml version="1.0" encoding="utf-8"?>
<p:tagLst xmlns:a="http://schemas.openxmlformats.org/drawingml/2006/main" xmlns:r="http://schemas.openxmlformats.org/officeDocument/2006/relationships" xmlns:p="http://schemas.openxmlformats.org/presentationml/2006/main">
  <p:tag name="OTLMARKERSHAPE" val="OTL"/>
</p:tagLst>
</file>

<file path=ppt/tags/tag45.xml><?xml version="1.0" encoding="utf-8"?>
<p:tagLst xmlns:a="http://schemas.openxmlformats.org/drawingml/2006/main" xmlns:r="http://schemas.openxmlformats.org/officeDocument/2006/relationships" xmlns:p="http://schemas.openxmlformats.org/presentationml/2006/main">
  <p:tag name="OTLMARKERSHAPE" val="OTL"/>
</p:tagLst>
</file>

<file path=ppt/tags/tag46.xml><?xml version="1.0" encoding="utf-8"?>
<p:tagLst xmlns:a="http://schemas.openxmlformats.org/drawingml/2006/main" xmlns:r="http://schemas.openxmlformats.org/officeDocument/2006/relationships" xmlns:p="http://schemas.openxmlformats.org/presentationml/2006/main">
  <p:tag name="OTLMARKERSHAPE" val="OTL"/>
</p:tagLst>
</file>

<file path=ppt/tags/tag47.xml><?xml version="1.0" encoding="utf-8"?>
<p:tagLst xmlns:a="http://schemas.openxmlformats.org/drawingml/2006/main" xmlns:r="http://schemas.openxmlformats.org/officeDocument/2006/relationships" xmlns:p="http://schemas.openxmlformats.org/presentationml/2006/main">
  <p:tag name="OTLMARKERSHAPE" val="OTL"/>
</p:tagLst>
</file>

<file path=ppt/tags/tag48.xml><?xml version="1.0" encoding="utf-8"?>
<p:tagLst xmlns:a="http://schemas.openxmlformats.org/drawingml/2006/main" xmlns:r="http://schemas.openxmlformats.org/officeDocument/2006/relationships" xmlns:p="http://schemas.openxmlformats.org/presentationml/2006/main">
  <p:tag name="OTLMARKERSHAPE" val="OTL"/>
</p:tagLst>
</file>

<file path=ppt/tags/tag49.xml><?xml version="1.0" encoding="utf-8"?>
<p:tagLst xmlns:a="http://schemas.openxmlformats.org/drawingml/2006/main" xmlns:r="http://schemas.openxmlformats.org/officeDocument/2006/relationships" xmlns:p="http://schemas.openxmlformats.org/presentationml/2006/main">
  <p:tag name="OTLMARKERSHAPE" val="OTL"/>
</p:tagLst>
</file>

<file path=ppt/tags/tag5.xml><?xml version="1.0" encoding="utf-8"?>
<p:tagLst xmlns:a="http://schemas.openxmlformats.org/drawingml/2006/main" xmlns:r="http://schemas.openxmlformats.org/officeDocument/2006/relationships" xmlns:p="http://schemas.openxmlformats.org/presentationml/2006/main">
  <p:tag name="OTLMARKERSHAPE" val="OTL"/>
</p:tagLst>
</file>

<file path=ppt/tags/tag50.xml><?xml version="1.0" encoding="utf-8"?>
<p:tagLst xmlns:a="http://schemas.openxmlformats.org/drawingml/2006/main" xmlns:r="http://schemas.openxmlformats.org/officeDocument/2006/relationships" xmlns:p="http://schemas.openxmlformats.org/presentationml/2006/main">
  <p:tag name="OTLMARKERSHAPE" val="OTL"/>
</p:tagLst>
</file>

<file path=ppt/tags/tag51.xml><?xml version="1.0" encoding="utf-8"?>
<p:tagLst xmlns:a="http://schemas.openxmlformats.org/drawingml/2006/main" xmlns:r="http://schemas.openxmlformats.org/officeDocument/2006/relationships" xmlns:p="http://schemas.openxmlformats.org/presentationml/2006/main">
  <p:tag name="OTLMARKERSHAPE" val="OTL"/>
</p:tagLst>
</file>

<file path=ppt/tags/tag52.xml><?xml version="1.0" encoding="utf-8"?>
<p:tagLst xmlns:a="http://schemas.openxmlformats.org/drawingml/2006/main" xmlns:r="http://schemas.openxmlformats.org/officeDocument/2006/relationships" xmlns:p="http://schemas.openxmlformats.org/presentationml/2006/main">
  <p:tag name="OTLMARKERSHAPE" val="OTL"/>
</p:tagLst>
</file>

<file path=ppt/tags/tag53.xml><?xml version="1.0" encoding="utf-8"?>
<p:tagLst xmlns:a="http://schemas.openxmlformats.org/drawingml/2006/main" xmlns:r="http://schemas.openxmlformats.org/officeDocument/2006/relationships" xmlns:p="http://schemas.openxmlformats.org/presentationml/2006/main">
  <p:tag name="OTLMARKERSHAPE" val="OTL"/>
</p:tagLst>
</file>

<file path=ppt/tags/tag54.xml><?xml version="1.0" encoding="utf-8"?>
<p:tagLst xmlns:a="http://schemas.openxmlformats.org/drawingml/2006/main" xmlns:r="http://schemas.openxmlformats.org/officeDocument/2006/relationships" xmlns:p="http://schemas.openxmlformats.org/presentationml/2006/main">
  <p:tag name="OTLMARKERSHAPE" val="OTL"/>
</p:tagLst>
</file>

<file path=ppt/tags/tag55.xml><?xml version="1.0" encoding="utf-8"?>
<p:tagLst xmlns:a="http://schemas.openxmlformats.org/drawingml/2006/main" xmlns:r="http://schemas.openxmlformats.org/officeDocument/2006/relationships" xmlns:p="http://schemas.openxmlformats.org/presentationml/2006/main">
  <p:tag name="OTLMARKERSHAPE" val="OTL"/>
</p:tagLst>
</file>

<file path=ppt/tags/tag56.xml><?xml version="1.0" encoding="utf-8"?>
<p:tagLst xmlns:a="http://schemas.openxmlformats.org/drawingml/2006/main" xmlns:r="http://schemas.openxmlformats.org/officeDocument/2006/relationships" xmlns:p="http://schemas.openxmlformats.org/presentationml/2006/main">
  <p:tag name="OTLMARKERSHAPE" val="OTL"/>
</p:tagLst>
</file>

<file path=ppt/tags/tag57.xml><?xml version="1.0" encoding="utf-8"?>
<p:tagLst xmlns:a="http://schemas.openxmlformats.org/drawingml/2006/main" xmlns:r="http://schemas.openxmlformats.org/officeDocument/2006/relationships" xmlns:p="http://schemas.openxmlformats.org/presentationml/2006/main">
  <p:tag name="OTLMARKERSHAPE" val="OTL"/>
</p:tagLst>
</file>

<file path=ppt/tags/tag58.xml><?xml version="1.0" encoding="utf-8"?>
<p:tagLst xmlns:a="http://schemas.openxmlformats.org/drawingml/2006/main" xmlns:r="http://schemas.openxmlformats.org/officeDocument/2006/relationships" xmlns:p="http://schemas.openxmlformats.org/presentationml/2006/main">
  <p:tag name="OTLMARKERSHAPE" val="OTL"/>
</p:tagLst>
</file>

<file path=ppt/tags/tag59.xml><?xml version="1.0" encoding="utf-8"?>
<p:tagLst xmlns:a="http://schemas.openxmlformats.org/drawingml/2006/main" xmlns:r="http://schemas.openxmlformats.org/officeDocument/2006/relationships" xmlns:p="http://schemas.openxmlformats.org/presentationml/2006/main">
  <p:tag name="OTLMARKERSHAPE" val="OTL"/>
</p:tagLst>
</file>

<file path=ppt/tags/tag6.xml><?xml version="1.0" encoding="utf-8"?>
<p:tagLst xmlns:a="http://schemas.openxmlformats.org/drawingml/2006/main" xmlns:r="http://schemas.openxmlformats.org/officeDocument/2006/relationships" xmlns:p="http://schemas.openxmlformats.org/presentationml/2006/main">
  <p:tag name="OTLMARKERSHAPE" val="OTL"/>
</p:tagLst>
</file>

<file path=ppt/tags/tag60.xml><?xml version="1.0" encoding="utf-8"?>
<p:tagLst xmlns:a="http://schemas.openxmlformats.org/drawingml/2006/main" xmlns:r="http://schemas.openxmlformats.org/officeDocument/2006/relationships" xmlns:p="http://schemas.openxmlformats.org/presentationml/2006/main">
  <p:tag name="OTLMARKERSHAPE" val="OTL"/>
</p:tagLst>
</file>

<file path=ppt/tags/tag61.xml><?xml version="1.0" encoding="utf-8"?>
<p:tagLst xmlns:a="http://schemas.openxmlformats.org/drawingml/2006/main" xmlns:r="http://schemas.openxmlformats.org/officeDocument/2006/relationships" xmlns:p="http://schemas.openxmlformats.org/presentationml/2006/main">
  <p:tag name="OTLMARKERSHAPE" val="OTL"/>
</p:tagLst>
</file>

<file path=ppt/tags/tag62.xml><?xml version="1.0" encoding="utf-8"?>
<p:tagLst xmlns:a="http://schemas.openxmlformats.org/drawingml/2006/main" xmlns:r="http://schemas.openxmlformats.org/officeDocument/2006/relationships" xmlns:p="http://schemas.openxmlformats.org/presentationml/2006/main">
  <p:tag name="OTLMARKERSHAPE" val="OTL"/>
</p:tagLst>
</file>

<file path=ppt/tags/tag63.xml><?xml version="1.0" encoding="utf-8"?>
<p:tagLst xmlns:a="http://schemas.openxmlformats.org/drawingml/2006/main" xmlns:r="http://schemas.openxmlformats.org/officeDocument/2006/relationships" xmlns:p="http://schemas.openxmlformats.org/presentationml/2006/main">
  <p:tag name="OTLMARKERSHAPE" val="OTL"/>
</p:tagLst>
</file>

<file path=ppt/tags/tag64.xml><?xml version="1.0" encoding="utf-8"?>
<p:tagLst xmlns:a="http://schemas.openxmlformats.org/drawingml/2006/main" xmlns:r="http://schemas.openxmlformats.org/officeDocument/2006/relationships" xmlns:p="http://schemas.openxmlformats.org/presentationml/2006/main">
  <p:tag name="OTLMARKERSHAPE" val="OTL"/>
</p:tagLst>
</file>

<file path=ppt/tags/tag65.xml><?xml version="1.0" encoding="utf-8"?>
<p:tagLst xmlns:a="http://schemas.openxmlformats.org/drawingml/2006/main" xmlns:r="http://schemas.openxmlformats.org/officeDocument/2006/relationships" xmlns:p="http://schemas.openxmlformats.org/presentationml/2006/main">
  <p:tag name="OTLMARKERSHAPE" val="OTL"/>
</p:tagLst>
</file>

<file path=ppt/tags/tag66.xml><?xml version="1.0" encoding="utf-8"?>
<p:tagLst xmlns:a="http://schemas.openxmlformats.org/drawingml/2006/main" xmlns:r="http://schemas.openxmlformats.org/officeDocument/2006/relationships" xmlns:p="http://schemas.openxmlformats.org/presentationml/2006/main">
  <p:tag name="OTLMARKERSHAPE" val="OTL"/>
</p:tagLst>
</file>

<file path=ppt/tags/tag67.xml><?xml version="1.0" encoding="utf-8"?>
<p:tagLst xmlns:a="http://schemas.openxmlformats.org/drawingml/2006/main" xmlns:r="http://schemas.openxmlformats.org/officeDocument/2006/relationships" xmlns:p="http://schemas.openxmlformats.org/presentationml/2006/main">
  <p:tag name="OTLMARKERSHAPE" val="OTL"/>
</p:tagLst>
</file>

<file path=ppt/tags/tag68.xml><?xml version="1.0" encoding="utf-8"?>
<p:tagLst xmlns:a="http://schemas.openxmlformats.org/drawingml/2006/main" xmlns:r="http://schemas.openxmlformats.org/officeDocument/2006/relationships" xmlns:p="http://schemas.openxmlformats.org/presentationml/2006/main">
  <p:tag name="OTLMARKERSHAPE" val="OTL"/>
</p:tagLst>
</file>

<file path=ppt/tags/tag69.xml><?xml version="1.0" encoding="utf-8"?>
<p:tagLst xmlns:a="http://schemas.openxmlformats.org/drawingml/2006/main" xmlns:r="http://schemas.openxmlformats.org/officeDocument/2006/relationships" xmlns:p="http://schemas.openxmlformats.org/presentationml/2006/main">
  <p:tag name="OTLMARKERSHAPE" val="OTL"/>
</p:tagLst>
</file>

<file path=ppt/tags/tag7.xml><?xml version="1.0" encoding="utf-8"?>
<p:tagLst xmlns:a="http://schemas.openxmlformats.org/drawingml/2006/main" xmlns:r="http://schemas.openxmlformats.org/officeDocument/2006/relationships" xmlns:p="http://schemas.openxmlformats.org/presentationml/2006/main">
  <p:tag name="OTLMARKERSHAPE" val="OTL"/>
</p:tagLst>
</file>

<file path=ppt/tags/tag70.xml><?xml version="1.0" encoding="utf-8"?>
<p:tagLst xmlns:a="http://schemas.openxmlformats.org/drawingml/2006/main" xmlns:r="http://schemas.openxmlformats.org/officeDocument/2006/relationships" xmlns:p="http://schemas.openxmlformats.org/presentationml/2006/main">
  <p:tag name="OTLMARKERSHAPE" val="OTL"/>
</p:tagLst>
</file>

<file path=ppt/tags/tag71.xml><?xml version="1.0" encoding="utf-8"?>
<p:tagLst xmlns:a="http://schemas.openxmlformats.org/drawingml/2006/main" xmlns:r="http://schemas.openxmlformats.org/officeDocument/2006/relationships" xmlns:p="http://schemas.openxmlformats.org/presentationml/2006/main">
  <p:tag name="OTLMARKERSHAPE" val="OTL"/>
</p:tagLst>
</file>

<file path=ppt/tags/tag72.xml><?xml version="1.0" encoding="utf-8"?>
<p:tagLst xmlns:a="http://schemas.openxmlformats.org/drawingml/2006/main" xmlns:r="http://schemas.openxmlformats.org/officeDocument/2006/relationships" xmlns:p="http://schemas.openxmlformats.org/presentationml/2006/main">
  <p:tag name="OTLMARKERSHAPE" val="OTL"/>
</p:tagLst>
</file>

<file path=ppt/tags/tag73.xml><?xml version="1.0" encoding="utf-8"?>
<p:tagLst xmlns:a="http://schemas.openxmlformats.org/drawingml/2006/main" xmlns:r="http://schemas.openxmlformats.org/officeDocument/2006/relationships" xmlns:p="http://schemas.openxmlformats.org/presentationml/2006/main">
  <p:tag name="OTLMARKERSHAPE" val="OTL"/>
</p:tagLst>
</file>

<file path=ppt/tags/tag74.xml><?xml version="1.0" encoding="utf-8"?>
<p:tagLst xmlns:a="http://schemas.openxmlformats.org/drawingml/2006/main" xmlns:r="http://schemas.openxmlformats.org/officeDocument/2006/relationships" xmlns:p="http://schemas.openxmlformats.org/presentationml/2006/main">
  <p:tag name="OTLMARKERSHAPE" val="OTL"/>
</p:tagLst>
</file>

<file path=ppt/tags/tag75.xml><?xml version="1.0" encoding="utf-8"?>
<p:tagLst xmlns:a="http://schemas.openxmlformats.org/drawingml/2006/main" xmlns:r="http://schemas.openxmlformats.org/officeDocument/2006/relationships" xmlns:p="http://schemas.openxmlformats.org/presentationml/2006/main">
  <p:tag name="OTLMARKERSHAPE" val="OTL"/>
</p:tagLst>
</file>

<file path=ppt/tags/tag76.xml><?xml version="1.0" encoding="utf-8"?>
<p:tagLst xmlns:a="http://schemas.openxmlformats.org/drawingml/2006/main" xmlns:r="http://schemas.openxmlformats.org/officeDocument/2006/relationships" xmlns:p="http://schemas.openxmlformats.org/presentationml/2006/main">
  <p:tag name="OTLMARKERSHAPE" val="OTL"/>
</p:tagLst>
</file>

<file path=ppt/tags/tag77.xml><?xml version="1.0" encoding="utf-8"?>
<p:tagLst xmlns:a="http://schemas.openxmlformats.org/drawingml/2006/main" xmlns:r="http://schemas.openxmlformats.org/officeDocument/2006/relationships" xmlns:p="http://schemas.openxmlformats.org/presentationml/2006/main">
  <p:tag name="OTLMARKERSHAPE" val="OTL"/>
</p:tagLst>
</file>

<file path=ppt/tags/tag78.xml><?xml version="1.0" encoding="utf-8"?>
<p:tagLst xmlns:a="http://schemas.openxmlformats.org/drawingml/2006/main" xmlns:r="http://schemas.openxmlformats.org/officeDocument/2006/relationships" xmlns:p="http://schemas.openxmlformats.org/presentationml/2006/main">
  <p:tag name="OTLMARKERSHAPE" val="OTL"/>
</p:tagLst>
</file>

<file path=ppt/tags/tag79.xml><?xml version="1.0" encoding="utf-8"?>
<p:tagLst xmlns:a="http://schemas.openxmlformats.org/drawingml/2006/main" xmlns:r="http://schemas.openxmlformats.org/officeDocument/2006/relationships" xmlns:p="http://schemas.openxmlformats.org/presentationml/2006/main">
  <p:tag name="OTLMARKERSHAPE" val="OTL"/>
</p:tagLst>
</file>

<file path=ppt/tags/tag8.xml><?xml version="1.0" encoding="utf-8"?>
<p:tagLst xmlns:a="http://schemas.openxmlformats.org/drawingml/2006/main" xmlns:r="http://schemas.openxmlformats.org/officeDocument/2006/relationships" xmlns:p="http://schemas.openxmlformats.org/presentationml/2006/main">
  <p:tag name="OTLMARKERSHAPE" val="OTL"/>
</p:tagLst>
</file>

<file path=ppt/tags/tag80.xml><?xml version="1.0" encoding="utf-8"?>
<p:tagLst xmlns:a="http://schemas.openxmlformats.org/drawingml/2006/main" xmlns:r="http://schemas.openxmlformats.org/officeDocument/2006/relationships" xmlns:p="http://schemas.openxmlformats.org/presentationml/2006/main">
  <p:tag name="OTLMARKERSHAPE" val="OTL"/>
</p:tagLst>
</file>

<file path=ppt/tags/tag9.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24373</TotalTime>
  <Words>2818</Words>
  <Application>Microsoft Office PowerPoint</Application>
  <PresentationFormat>On-screen Show (4:3)</PresentationFormat>
  <Paragraphs>360</Paragraphs>
  <Slides>33</Slides>
  <Notes>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33</vt:i4>
      </vt:variant>
    </vt:vector>
  </HeadingPairs>
  <TitlesOfParts>
    <vt:vector size="42" baseType="lpstr">
      <vt:lpstr>Arial</vt:lpstr>
      <vt:lpstr>Calibri</vt:lpstr>
      <vt:lpstr>Calibri Light</vt:lpstr>
      <vt:lpstr>Futura Md BT</vt:lpstr>
      <vt:lpstr>Futura Std Book</vt:lpstr>
      <vt:lpstr>Times New Roman</vt:lpstr>
      <vt:lpstr>Wingdings</vt:lpstr>
      <vt:lpstr>Tema de Office</vt:lpstr>
      <vt:lpstr>Office Theme</vt:lpstr>
      <vt:lpstr>PowerPoint Presentation</vt:lpstr>
      <vt:lpstr>PowerPoint Presentation</vt:lpstr>
      <vt:lpstr>PowerPoint Presentation</vt:lpstr>
      <vt:lpstr>PowerPoint Presentation</vt:lpstr>
      <vt:lpstr>¿Qué necesito saber de REFLEXIONA?</vt:lpstr>
      <vt:lpstr>¿Por qué es necesario contar con un proceso de Reflexiona? </vt:lpstr>
      <vt:lpstr>¿Qué es reflexiona?</vt:lpstr>
      <vt:lpstr>¿Cuándo hacer una reflexión?</vt:lpstr>
      <vt:lpstr>¿Quiénes participan en una reflexión?</vt:lpstr>
      <vt:lpstr>¿Qué egresos no requieren documentarse en la plataforma de REFLEXIONA?</vt:lpstr>
      <vt:lpstr>¿Cuáles son los lineamientos de Reflexiona?</vt:lpstr>
      <vt:lpstr>¿Cuáles son los lineamientos de Reflexiona?</vt:lpstr>
      <vt:lpstr>¿Cuáles son los retos de Reflexiona para el 15-16?</vt:lpstr>
      <vt:lpstr>1. Fortalecer la calidad de las Reflexiones</vt:lpstr>
      <vt:lpstr>PowerPoint Presentation</vt:lpstr>
      <vt:lpstr>1.1 Información que capturamos</vt:lpstr>
      <vt:lpstr>PowerPoint Presentation</vt:lpstr>
      <vt:lpstr>Cómo “posicionar” tu idea –  Ejemplo – Redacción con áreas de oportunidad</vt:lpstr>
      <vt:lpstr>Cómo “posicionar” tu idea – Como debería ser….</vt:lpstr>
      <vt:lpstr>1.2 Calidad del diálogo - retroalimentación</vt:lpstr>
      <vt:lpstr>1.2 Calidad del diálogo - retroalimentación</vt:lpstr>
      <vt:lpstr>1.3 Documentos que acompañan la reflexión</vt:lpstr>
      <vt:lpstr>1.3 Documentos que acompañan la reflexión</vt:lpstr>
      <vt:lpstr>PowerPoint Presentation</vt:lpstr>
      <vt:lpstr>1.4 Indicadores financieros de acuerdo al tipo de egreso</vt:lpstr>
      <vt:lpstr>1.5 Indicadores financieros de acuerdo al tipo de egreso</vt:lpstr>
      <vt:lpstr>2. Fomentar una cultura integral y no el “solicito sólo lo que se cargará a mi Ceco” </vt:lpstr>
      <vt:lpstr>2. Fomentar una cultura integral y no el “solicito sólo lo que se cargará a mi Ceco”</vt:lpstr>
      <vt:lpstr>3. Ser oportuno Reflexiona es asignación de recursos no un proceso de pago    </vt:lpstr>
      <vt:lpstr>PowerPoint Presentation</vt:lpstr>
      <vt:lpstr>PowerPoint Presentation</vt:lpstr>
      <vt:lpstr>4. Información para la toma de decisiones</vt:lpstr>
      <vt:lpstr>¿Cómo nos ha ayudado REFLEXIONA?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Nely Betsabé Martínez Llanes</dc:creator>
  <cp:lastModifiedBy>Jaime Fernando Dorantes Cabrera</cp:lastModifiedBy>
  <cp:revision>113</cp:revision>
  <dcterms:created xsi:type="dcterms:W3CDTF">2015-08-04T14:42:04Z</dcterms:created>
  <dcterms:modified xsi:type="dcterms:W3CDTF">2015-09-09T19:58:33Z</dcterms:modified>
</cp:coreProperties>
</file>